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media1.mp4" ContentType="video/unknown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1.jpeg" ContentType="image/jpe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Helvetica Neue"/>
      </a:defRPr>
    </a:lvl1pPr>
    <a:lvl2pPr indent="228600" latinLnBrk="0">
      <a:defRPr sz="1200">
        <a:latin typeface="+mn-lt"/>
        <a:ea typeface="+mn-ea"/>
        <a:cs typeface="+mn-cs"/>
        <a:sym typeface="Helvetica Neue"/>
      </a:defRPr>
    </a:lvl2pPr>
    <a:lvl3pPr indent="457200" latinLnBrk="0">
      <a:defRPr sz="1200">
        <a:latin typeface="+mn-lt"/>
        <a:ea typeface="+mn-ea"/>
        <a:cs typeface="+mn-cs"/>
        <a:sym typeface="Helvetica Neue"/>
      </a:defRPr>
    </a:lvl3pPr>
    <a:lvl4pPr indent="685800" latinLnBrk="0">
      <a:defRPr sz="1200">
        <a:latin typeface="+mn-lt"/>
        <a:ea typeface="+mn-ea"/>
        <a:cs typeface="+mn-cs"/>
        <a:sym typeface="Helvetica Neue"/>
      </a:defRPr>
    </a:lvl4pPr>
    <a:lvl5pPr indent="914400" latinLnBrk="0">
      <a:defRPr sz="1200">
        <a:latin typeface="+mn-lt"/>
        <a:ea typeface="+mn-ea"/>
        <a:cs typeface="+mn-cs"/>
        <a:sym typeface="Helvetica Neue"/>
      </a:defRPr>
    </a:lvl5pPr>
    <a:lvl6pPr indent="1143000" latinLnBrk="0">
      <a:defRPr sz="1200">
        <a:latin typeface="+mn-lt"/>
        <a:ea typeface="+mn-ea"/>
        <a:cs typeface="+mn-cs"/>
        <a:sym typeface="Helvetica Neue"/>
      </a:defRPr>
    </a:lvl6pPr>
    <a:lvl7pPr indent="1371600" latinLnBrk="0">
      <a:defRPr sz="1200">
        <a:latin typeface="+mn-lt"/>
        <a:ea typeface="+mn-ea"/>
        <a:cs typeface="+mn-cs"/>
        <a:sym typeface="Helvetica Neue"/>
      </a:defRPr>
    </a:lvl7pPr>
    <a:lvl8pPr indent="1600200" latinLnBrk="0">
      <a:defRPr sz="1200">
        <a:latin typeface="+mn-lt"/>
        <a:ea typeface="+mn-ea"/>
        <a:cs typeface="+mn-cs"/>
        <a:sym typeface="Helvetica Neue"/>
      </a:defRPr>
    </a:lvl8pPr>
    <a:lvl9pPr indent="1828800" latinLnBrk="0">
      <a:defRPr sz="1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Shape 20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hape 2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hape 2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9" name="Shape 25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0" name="Shape 2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Shape 2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9" name="Shape 7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0" name="Shape 10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1" name="Shape 1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7" name="Shape 14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Play the 90-second English video, then continue to slide 7 to open the system evidence.</a:t>
            </a:r>
          </a:p>
          <a:p>
            <a:pPr/>
          </a:p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/Users/liuxue/Documents/Codex/callops-kuala-lumpur-talk/output/callops-kuala-lumpur-demo-en-v3.1-action-story-review.mp4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3" name="Shape 1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Shape 1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hape 1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[Sources]</a:t>
            </a:r>
          </a:p>
          <a:p>
            <a:pPr/>
            <a:r>
              <a:t>- /Users/liuxue/Documents/Codex/callops-kuala-lumpur-talk/output/callops-kuala-lumpur-talk-cn-v8.2-proof-first-product-view-review.pptx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8463946" y="6221731"/>
            <a:ext cx="273654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228600" marR="0" indent="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228600" marR="0" indent="685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28600" marR="0" indent="1143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28600" marR="0" indent="1600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.jpeg"/><Relationship Id="rId5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video" Target="../media/media1.mp4"/><Relationship Id="rId6" Type="http://schemas.microsoft.com/office/2007/relationships/media" Target="../media/media1.mp4"/><Relationship Id="rId7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.jpeg"/><Relationship Id="rId5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2450" y="419026"/>
            <a:ext cx="323850" cy="285901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text-fxdmp3c"/>
          <p:cNvSpPr txBox="1"/>
          <p:nvPr/>
        </p:nvSpPr>
        <p:spPr>
          <a:xfrm>
            <a:off x="1055369" y="466725"/>
            <a:ext cx="23850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7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· ENTERPRISE AI</a:t>
            </a:r>
          </a:p>
        </p:txBody>
      </p:sp>
      <p:sp>
        <p:nvSpPr>
          <p:cNvPr id="22" name="text-t1i3xiq"/>
          <p:cNvSpPr txBox="1"/>
          <p:nvPr/>
        </p:nvSpPr>
        <p:spPr>
          <a:xfrm>
            <a:off x="598168" y="1447800"/>
            <a:ext cx="10576564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22958">
              <a:defRPr sz="39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Make complex operations</a:t>
            </a:r>
          </a:p>
        </p:txBody>
      </p:sp>
      <p:sp>
        <p:nvSpPr>
          <p:cNvPr id="23" name="text-cgirlhs"/>
          <p:cNvSpPr txBox="1"/>
          <p:nvPr/>
        </p:nvSpPr>
        <p:spPr>
          <a:xfrm>
            <a:off x="598168" y="2362200"/>
            <a:ext cx="10862314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22958">
              <a:defRPr sz="39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actually run on AI.</a:t>
            </a:r>
          </a:p>
        </p:txBody>
      </p:sp>
      <p:sp>
        <p:nvSpPr>
          <p:cNvPr id="24" name="line-f7px0h4"/>
          <p:cNvSpPr/>
          <p:nvPr/>
        </p:nvSpPr>
        <p:spPr>
          <a:xfrm>
            <a:off x="571499" y="3638550"/>
            <a:ext cx="11049002" cy="0"/>
          </a:xfrm>
          <a:prstGeom prst="line">
            <a:avLst/>
          </a:prstGeom>
          <a:ln w="285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" name="text-bmj3uvy"/>
          <p:cNvSpPr txBox="1"/>
          <p:nvPr/>
        </p:nvSpPr>
        <p:spPr>
          <a:xfrm>
            <a:off x="617218" y="4019550"/>
            <a:ext cx="7147564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9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Custom enterprise AI development and production delivery</a:t>
            </a:r>
          </a:p>
        </p:txBody>
      </p:sp>
      <p:sp>
        <p:nvSpPr>
          <p:cNvPr id="26" name="text-g08gk73"/>
          <p:cNvSpPr txBox="1"/>
          <p:nvPr/>
        </p:nvSpPr>
        <p:spPr>
          <a:xfrm>
            <a:off x="617218" y="4743450"/>
            <a:ext cx="10576564" cy="653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13816">
              <a:defRPr sz="16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From business design and product development to integration, production operations and continuous evolution</a:t>
            </a:r>
          </a:p>
        </p:txBody>
      </p:sp>
      <p:sp>
        <p:nvSpPr>
          <p:cNvPr id="27" name="rect-4r1jmc1"/>
          <p:cNvSpPr/>
          <p:nvPr/>
        </p:nvSpPr>
        <p:spPr>
          <a:xfrm>
            <a:off x="571500" y="5753100"/>
            <a:ext cx="3886200" cy="361950"/>
          </a:xfrm>
          <a:prstGeom prst="roundRect">
            <a:avLst>
              <a:gd name="adj" fmla="val 50000"/>
            </a:avLst>
          </a:prstGeom>
          <a:solidFill>
            <a:srgbClr val="3FD6FF">
              <a:alpha val="9412"/>
            </a:srgbClr>
          </a:solidFill>
          <a:ln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" name="text-tn90j60"/>
          <p:cNvSpPr txBox="1"/>
          <p:nvPr/>
        </p:nvSpPr>
        <p:spPr>
          <a:xfrm>
            <a:off x="712468" y="5829300"/>
            <a:ext cx="3604264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sz="4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 Liu · Founder &amp; CEO, Redsparks · Kuala Lumpur</a:t>
            </a:r>
          </a:p>
        </p:txBody>
      </p:sp>
      <p:sp>
        <p:nvSpPr>
          <p:cNvPr id="29" name="text-cxnas52"/>
          <p:cNvSpPr txBox="1"/>
          <p:nvPr/>
        </p:nvSpPr>
        <p:spPr>
          <a:xfrm>
            <a:off x="8351518" y="5905500"/>
            <a:ext cx="322326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Presented in Chinese · Live English interpretation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text-ho9sej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96" name="text-6ftw8oz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RECHECK AND LEARNING · OPERATING IMPACT LEDGER</a:t>
            </a:r>
          </a:p>
        </p:txBody>
      </p:sp>
      <p:sp>
        <p:nvSpPr>
          <p:cNvPr id="197" name="line-4yhpe9v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8" name="text-edjke18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199" name="text-gvaxcok"/>
          <p:cNvSpPr txBox="1"/>
          <p:nvPr/>
        </p:nvSpPr>
        <p:spPr>
          <a:xfrm>
            <a:off x="598168" y="838200"/>
            <a:ext cx="10671814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6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The system retains only methods that create measurable change. Ineffective advice is revised or stopped.</a:t>
            </a:r>
          </a:p>
        </p:txBody>
      </p:sp>
      <p:sp>
        <p:nvSpPr>
          <p:cNvPr id="200" name="rect-r8hlyz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01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ext-5xxvg1c"/>
          <p:cNvSpPr txBox="1"/>
          <p:nvPr/>
        </p:nvSpPr>
        <p:spPr>
          <a:xfrm>
            <a:off x="617218" y="6191250"/>
            <a:ext cx="10957564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Anonymised observation · multi-factor outcomes · sensitive standards and people decisions remain human-approved.</a:t>
            </a:r>
          </a:p>
        </p:txBody>
      </p:sp>
      <p:pic>
        <p:nvPicPr>
          <p:cNvPr id="203" name="image12.png" descr="image1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ext-forvojr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09" name="text-9vvu94l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CAPABILITY MODEL · ENTERPRISE AI</a:t>
            </a:r>
          </a:p>
        </p:txBody>
      </p:sp>
      <p:sp>
        <p:nvSpPr>
          <p:cNvPr id="210" name="line-74oymy6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1" name="text-r0wo9na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12" name="text-lqr31w6"/>
          <p:cNvSpPr txBox="1"/>
          <p:nvPr/>
        </p:nvSpPr>
        <p:spPr>
          <a:xfrm>
            <a:off x="598168" y="857250"/>
            <a:ext cx="10671814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Enterprise AI is not one model. It is four system layers working together.</a:t>
            </a:r>
          </a:p>
        </p:txBody>
      </p:sp>
      <p:sp>
        <p:nvSpPr>
          <p:cNvPr id="213" name="rect-gvn3mty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14" name="image2.jpeg" descr="image2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rect-edc4wrd"/>
          <p:cNvSpPr/>
          <p:nvPr/>
        </p:nvSpPr>
        <p:spPr>
          <a:xfrm>
            <a:off x="571500" y="6153150"/>
            <a:ext cx="2571750" cy="285750"/>
          </a:xfrm>
          <a:prstGeom prst="roundRect">
            <a:avLst>
              <a:gd name="adj" fmla="val 50000"/>
            </a:avLst>
          </a:prstGeom>
          <a:solidFill>
            <a:srgbClr val="BE97FF">
              <a:alpha val="9412"/>
            </a:srgbClr>
          </a:solidFill>
          <a:ln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6" name="text-mrwe0qk"/>
          <p:cNvSpPr txBox="1"/>
          <p:nvPr/>
        </p:nvSpPr>
        <p:spPr>
          <a:xfrm>
            <a:off x="712469" y="6229351"/>
            <a:ext cx="2289812" cy="183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sz="5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PUBLIC CAPABILITY MODEL · PROPRIETARY LOGIC REMOVED</a:t>
            </a:r>
          </a:p>
        </p:txBody>
      </p:sp>
      <p:sp>
        <p:nvSpPr>
          <p:cNvPr id="217" name="text-r5yqivq"/>
          <p:cNvSpPr txBox="1"/>
          <p:nvPr/>
        </p:nvSpPr>
        <p:spPr>
          <a:xfrm>
            <a:off x="7760968" y="6219825"/>
            <a:ext cx="381381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BUSINESS × DATA × AI × CONTROL, ACROSS SENSE, DECIDE, ACT AND LEARN</a:t>
            </a:r>
          </a:p>
        </p:txBody>
      </p:sp>
      <p:pic>
        <p:nvPicPr>
          <p:cNvPr id="218" name="image13.png" descr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14.png" descr="image1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25" name="text-xxfgjqb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SYSTEM PROOF · MANAGEMENT ACTION TRACE</a:t>
            </a:r>
          </a:p>
        </p:txBody>
      </p:sp>
      <p:sp>
        <p:nvSpPr>
          <p:cNvPr id="226" name="line-6h96it3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7" name="text-6vao9mn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12</a:t>
            </a:r>
          </a:p>
        </p:txBody>
      </p:sp>
      <p:sp>
        <p:nvSpPr>
          <p:cNvPr id="228" name="text-9s96674"/>
          <p:cNvSpPr txBox="1"/>
          <p:nvPr/>
        </p:nvSpPr>
        <p:spPr>
          <a:xfrm>
            <a:off x="598168" y="838200"/>
            <a:ext cx="10481314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Capability is not a polished answer. Every step must be traceable, executable and reviewable.</a:t>
            </a:r>
          </a:p>
        </p:txBody>
      </p:sp>
      <p:sp>
        <p:nvSpPr>
          <p:cNvPr id="229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230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ext-csvzr4l"/>
          <p:cNvSpPr txBox="1"/>
          <p:nvPr/>
        </p:nvSpPr>
        <p:spPr>
          <a:xfrm>
            <a:off x="636269" y="6210301"/>
            <a:ext cx="2289812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Traceable evidence</a:t>
            </a:r>
          </a:p>
        </p:txBody>
      </p:sp>
      <p:sp>
        <p:nvSpPr>
          <p:cNvPr id="232" name="text-vq32llh"/>
          <p:cNvSpPr txBox="1"/>
          <p:nvPr/>
        </p:nvSpPr>
        <p:spPr>
          <a:xfrm>
            <a:off x="335089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Executable actions</a:t>
            </a:r>
          </a:p>
        </p:txBody>
      </p:sp>
      <p:sp>
        <p:nvSpPr>
          <p:cNvPr id="233" name="text-651c7jx"/>
          <p:cNvSpPr txBox="1"/>
          <p:nvPr/>
        </p:nvSpPr>
        <p:spPr>
          <a:xfrm>
            <a:off x="6065518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Auditable control</a:t>
            </a:r>
          </a:p>
        </p:txBody>
      </p:sp>
      <p:sp>
        <p:nvSpPr>
          <p:cNvPr id="234" name="text-e99mlej"/>
          <p:cNvSpPr txBox="1"/>
          <p:nvPr/>
        </p:nvSpPr>
        <p:spPr>
          <a:xfrm>
            <a:off x="878014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Reviewable outcomes</a:t>
            </a:r>
          </a:p>
        </p:txBody>
      </p:sp>
      <p:pic>
        <p:nvPicPr>
          <p:cNvPr id="235" name="image8.png" descr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15.png" descr="image1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42" name="text-gc1hymy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MOAT · MODEL-AGNOSTIC</a:t>
            </a:r>
          </a:p>
        </p:txBody>
      </p:sp>
      <p:sp>
        <p:nvSpPr>
          <p:cNvPr id="243" name="line-i9y8suw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4" name="text-9yh8qlg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13</a:t>
            </a:r>
          </a:p>
        </p:txBody>
      </p:sp>
      <p:sp>
        <p:nvSpPr>
          <p:cNvPr id="245" name="text-tzqpwjw"/>
          <p:cNvSpPr txBox="1"/>
          <p:nvPr/>
        </p:nvSpPr>
        <p:spPr>
          <a:xfrm>
            <a:off x="598168" y="895350"/>
            <a:ext cx="10767064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Models will become cheaper. The enterprise AI operating system is hard to copy.</a:t>
            </a:r>
          </a:p>
        </p:txBody>
      </p:sp>
      <p:sp>
        <p:nvSpPr>
          <p:cNvPr id="246" name="text-7e0arg2"/>
          <p:cNvSpPr txBox="1"/>
          <p:nvPr/>
        </p:nvSpPr>
        <p:spPr>
          <a:xfrm>
            <a:off x="598168" y="2076450"/>
            <a:ext cx="4004314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33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BUSINESS MODEL</a:t>
            </a:r>
          </a:p>
        </p:txBody>
      </p:sp>
      <p:sp>
        <p:nvSpPr>
          <p:cNvPr id="247" name="text-inz5bqq"/>
          <p:cNvSpPr txBox="1"/>
          <p:nvPr/>
        </p:nvSpPr>
        <p:spPr>
          <a:xfrm>
            <a:off x="4503418" y="2209800"/>
            <a:ext cx="861063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+</a:t>
            </a:r>
          </a:p>
        </p:txBody>
      </p:sp>
      <p:sp>
        <p:nvSpPr>
          <p:cNvPr id="248" name="text-2yfipac"/>
          <p:cNvSpPr txBox="1"/>
          <p:nvPr/>
        </p:nvSpPr>
        <p:spPr>
          <a:xfrm>
            <a:off x="5455918" y="2076450"/>
            <a:ext cx="476631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33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DATA RELATIONSHIPS</a:t>
            </a:r>
          </a:p>
        </p:txBody>
      </p:sp>
      <p:sp>
        <p:nvSpPr>
          <p:cNvPr id="249" name="text-olivrdz"/>
          <p:cNvSpPr txBox="1"/>
          <p:nvPr/>
        </p:nvSpPr>
        <p:spPr>
          <a:xfrm>
            <a:off x="636268" y="3009900"/>
            <a:ext cx="4099564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Who owns it · which outcome · when to act</a:t>
            </a:r>
          </a:p>
        </p:txBody>
      </p:sp>
      <p:sp>
        <p:nvSpPr>
          <p:cNvPr id="250" name="line-nrqyg1e"/>
          <p:cNvSpPr/>
          <p:nvPr/>
        </p:nvSpPr>
        <p:spPr>
          <a:xfrm>
            <a:off x="571499" y="3600450"/>
            <a:ext cx="1104900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1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3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SYSTEM OF ACTION</a:t>
            </a:r>
          </a:p>
        </p:txBody>
      </p:sp>
      <p:sp>
        <p:nvSpPr>
          <p:cNvPr id="252" name="text-la85gxv"/>
          <p:cNvSpPr txBox="1"/>
          <p:nvPr/>
        </p:nvSpPr>
        <p:spPr>
          <a:xfrm>
            <a:off x="674369" y="4686300"/>
            <a:ext cx="2385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8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· PBX · IM · permissions · approvals</a:t>
            </a:r>
          </a:p>
        </p:txBody>
      </p:sp>
      <p:sp>
        <p:nvSpPr>
          <p:cNvPr id="253" name="text-4jctxzi"/>
          <p:cNvSpPr txBox="1"/>
          <p:nvPr/>
        </p:nvSpPr>
        <p:spPr>
          <a:xfrm>
            <a:off x="4312918" y="4038600"/>
            <a:ext cx="4194813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13816">
              <a:defRPr sz="24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LEARNING SYSTEM</a:t>
            </a:r>
          </a:p>
        </p:txBody>
      </p:sp>
      <p:sp>
        <p:nvSpPr>
          <p:cNvPr id="254" name="text-n2awoxc"/>
          <p:cNvSpPr txBox="1"/>
          <p:nvPr/>
        </p:nvSpPr>
        <p:spPr>
          <a:xfrm>
            <a:off x="4331968" y="4686300"/>
            <a:ext cx="2766063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8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Evidence · recheck · versioning · controlled release</a:t>
            </a:r>
          </a:p>
        </p:txBody>
      </p:sp>
      <p:sp>
        <p:nvSpPr>
          <p:cNvPr id="255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6" name="text-7g4gq6x"/>
          <p:cNvSpPr txBox="1"/>
          <p:nvPr/>
        </p:nvSpPr>
        <p:spPr>
          <a:xfrm>
            <a:off x="8923018" y="4076700"/>
            <a:ext cx="2346963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 algn="ctr">
              <a:defRPr sz="15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SWAP THE MODEL</a:t>
            </a:r>
          </a:p>
          <a:p>
            <a:pPr algn="ctr">
              <a:defRPr sz="15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KEEP THE CAPABILITY</a:t>
            </a:r>
          </a:p>
        </p:txBody>
      </p:sp>
      <p:sp>
        <p:nvSpPr>
          <p:cNvPr id="257" name="text-hx9j65n"/>
          <p:cNvSpPr txBox="1"/>
          <p:nvPr/>
        </p:nvSpPr>
        <p:spPr>
          <a:xfrm>
            <a:off x="617218" y="5772150"/>
            <a:ext cx="10957564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Redsparks does not bet the operation on one foundation model. We place models inside a governed, executable and continuously improving enterprise system.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8B3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" y="340592"/>
            <a:ext cx="285750" cy="252266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text-n30mu45"/>
          <p:cNvSpPr txBox="1"/>
          <p:nvPr/>
        </p:nvSpPr>
        <p:spPr>
          <a:xfrm>
            <a:off x="9437368" y="400050"/>
            <a:ext cx="209931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E6D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NEXT · CONTROLLED EXPANSION</a:t>
            </a:r>
          </a:p>
        </p:txBody>
      </p:sp>
      <p:sp>
        <p:nvSpPr>
          <p:cNvPr id="263" name="text-8aalu0m"/>
          <p:cNvSpPr txBox="1"/>
          <p:nvPr/>
        </p:nvSpPr>
        <p:spPr>
          <a:xfrm>
            <a:off x="598168" y="1143000"/>
            <a:ext cx="7719064" cy="653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795527">
              <a:defRPr sz="31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AI will not stop at managing calls.</a:t>
            </a:r>
          </a:p>
        </p:txBody>
      </p:sp>
      <p:sp>
        <p:nvSpPr>
          <p:cNvPr id="264" name="text-1v0zahe"/>
          <p:cNvSpPr txBox="1"/>
          <p:nvPr/>
        </p:nvSpPr>
        <p:spPr>
          <a:xfrm>
            <a:off x="560068" y="1847850"/>
            <a:ext cx="9433564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777240">
              <a:defRPr sz="22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It will run the daily operation of the entire customer interaction chain.</a:t>
            </a:r>
          </a:p>
        </p:txBody>
      </p:sp>
      <p:sp>
        <p:nvSpPr>
          <p:cNvPr id="265" name="text-m44h1tp"/>
          <p:cNvSpPr txBox="1"/>
          <p:nvPr/>
        </p:nvSpPr>
        <p:spPr>
          <a:xfrm>
            <a:off x="598168" y="3219450"/>
            <a:ext cx="7719064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500">
                <a:solidFill>
                  <a:srgbClr val="DEC9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IM behaviour management · real-time assistance</a:t>
            </a:r>
          </a:p>
        </p:txBody>
      </p:sp>
      <p:sp>
        <p:nvSpPr>
          <p:cNvPr id="266" name="text-sosqjjg"/>
          <p:cNvSpPr txBox="1"/>
          <p:nvPr/>
        </p:nvSpPr>
        <p:spPr>
          <a:xfrm>
            <a:off x="579118" y="3886200"/>
            <a:ext cx="10957564" cy="87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37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Authorised AI calling · cross-system execution</a:t>
            </a:r>
          </a:p>
        </p:txBody>
      </p:sp>
      <p:sp>
        <p:nvSpPr>
          <p:cNvPr id="267" name="line-kff9xv2"/>
          <p:cNvSpPr/>
          <p:nvPr/>
        </p:nvSpPr>
        <p:spPr>
          <a:xfrm>
            <a:off x="571499" y="5219700"/>
            <a:ext cx="11029952" cy="0"/>
          </a:xfrm>
          <a:prstGeom prst="line">
            <a:avLst/>
          </a:prstGeom>
          <a:ln>
            <a:solidFill>
              <a:srgbClr val="C69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8" name="text-ovbuba4"/>
          <p:cNvSpPr txBox="1"/>
          <p:nvPr/>
        </p:nvSpPr>
        <p:spPr>
          <a:xfrm>
            <a:off x="617218" y="5543550"/>
            <a:ext cx="10957564" cy="438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1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Every new capability still passes pilot, permission, approval and compliance gates. AI expands execution; it does not remove human accountability.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2450" y="419026"/>
            <a:ext cx="323850" cy="28590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text-fxdmp3c"/>
          <p:cNvSpPr txBox="1"/>
          <p:nvPr/>
        </p:nvSpPr>
        <p:spPr>
          <a:xfrm>
            <a:off x="1055369" y="466725"/>
            <a:ext cx="23850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7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274" name="text-t1i3xiq"/>
          <p:cNvSpPr txBox="1"/>
          <p:nvPr/>
        </p:nvSpPr>
        <p:spPr>
          <a:xfrm>
            <a:off x="598168" y="1447800"/>
            <a:ext cx="7338064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41247">
              <a:defRPr sz="39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CallOps is one proof point.</a:t>
            </a:r>
          </a:p>
        </p:txBody>
      </p:sp>
      <p:sp>
        <p:nvSpPr>
          <p:cNvPr id="275" name="text-cgirlhs"/>
          <p:cNvSpPr txBox="1"/>
          <p:nvPr/>
        </p:nvSpPr>
        <p:spPr>
          <a:xfrm>
            <a:off x="598168" y="2362200"/>
            <a:ext cx="7528564" cy="781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795527">
              <a:defRPr sz="19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Complex operations can become AI systems that run and learn.</a:t>
            </a:r>
          </a:p>
        </p:txBody>
      </p:sp>
      <p:sp>
        <p:nvSpPr>
          <p:cNvPr id="276" name="line-f7px0h4"/>
          <p:cNvSpPr/>
          <p:nvPr/>
        </p:nvSpPr>
        <p:spPr>
          <a:xfrm>
            <a:off x="571499" y="3638550"/>
            <a:ext cx="11049002" cy="0"/>
          </a:xfrm>
          <a:prstGeom prst="line">
            <a:avLst/>
          </a:prstGeom>
          <a:ln w="285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7" name="text-bmj3uvy"/>
          <p:cNvSpPr txBox="1"/>
          <p:nvPr/>
        </p:nvSpPr>
        <p:spPr>
          <a:xfrm>
            <a:off x="617218" y="3962400"/>
            <a:ext cx="7147564" cy="552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04672">
              <a:defRPr sz="13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solves large, complex operations that still depend on people holding the process together.</a:t>
            </a:r>
          </a:p>
        </p:txBody>
      </p:sp>
      <p:sp>
        <p:nvSpPr>
          <p:cNvPr id="278" name="text-g08gk73"/>
          <p:cNvSpPr txBox="1"/>
          <p:nvPr/>
        </p:nvSpPr>
        <p:spPr>
          <a:xfrm>
            <a:off x="617218" y="4686300"/>
            <a:ext cx="7147564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32103">
              <a:defRPr sz="16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If your enterprise has a critical workflow held together by manual effort, we can redesign it together.</a:t>
            </a:r>
          </a:p>
        </p:txBody>
      </p:sp>
      <p:sp>
        <p:nvSpPr>
          <p:cNvPr id="279" name="rect-4r1jmc1"/>
          <p:cNvSpPr/>
          <p:nvPr/>
        </p:nvSpPr>
        <p:spPr>
          <a:xfrm>
            <a:off x="571500" y="5753100"/>
            <a:ext cx="3886200" cy="361950"/>
          </a:xfrm>
          <a:prstGeom prst="roundRect">
            <a:avLst>
              <a:gd name="adj" fmla="val 50000"/>
            </a:avLst>
          </a:prstGeom>
          <a:solidFill>
            <a:srgbClr val="3FD6FF">
              <a:alpha val="9412"/>
            </a:srgbClr>
          </a:solidFill>
          <a:ln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0" name="text-tn90j60"/>
          <p:cNvSpPr txBox="1"/>
          <p:nvPr/>
        </p:nvSpPr>
        <p:spPr>
          <a:xfrm>
            <a:off x="712468" y="5829300"/>
            <a:ext cx="3604264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sz="4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 Liu · Founder &amp; CEO, Redsparks</a:t>
            </a:r>
          </a:p>
        </p:txBody>
      </p:sp>
      <p:sp>
        <p:nvSpPr>
          <p:cNvPr id="281" name="text-cxnas52"/>
          <p:cNvSpPr txBox="1"/>
          <p:nvPr/>
        </p:nvSpPr>
        <p:spPr>
          <a:xfrm>
            <a:off x="8351518" y="5905500"/>
            <a:ext cx="322326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SCAN · TEST THE AI RESPONSE · CONNECT</a:t>
            </a:r>
          </a:p>
        </p:txBody>
      </p:sp>
      <p:pic>
        <p:nvPicPr>
          <p:cNvPr id="282" name="image16.png" descr="image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72550" y="3333750"/>
            <a:ext cx="2152650" cy="2152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text-ahigyoa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35" name="text-evme7v7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REDSPARKS · CUSTOM ENTERPRISE AI, DELIVERED TO PRODUCTION</a:t>
            </a:r>
          </a:p>
        </p:txBody>
      </p:sp>
      <p:sp>
        <p:nvSpPr>
          <p:cNvPr id="36" name="line-93km3lx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" name="text-6xpy1jd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38" name="text-z0nx20f"/>
          <p:cNvSpPr txBox="1"/>
          <p:nvPr/>
        </p:nvSpPr>
        <p:spPr>
          <a:xfrm>
            <a:off x="598168" y="914400"/>
            <a:ext cx="10767064" cy="70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4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We redesign the hardest part of an enterprise operation as an AI system.</a:t>
            </a:r>
          </a:p>
        </p:txBody>
      </p:sp>
      <p:sp>
        <p:nvSpPr>
          <p:cNvPr id="39" name="text-hplhxot"/>
          <p:cNvSpPr txBox="1"/>
          <p:nvPr/>
        </p:nvSpPr>
        <p:spPr>
          <a:xfrm>
            <a:off x="617219" y="1981200"/>
            <a:ext cx="1813562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7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Understand the business</a:t>
            </a:r>
          </a:p>
        </p:txBody>
      </p:sp>
      <p:sp>
        <p:nvSpPr>
          <p:cNvPr id="40" name="text-wrn175s"/>
          <p:cNvSpPr txBox="1"/>
          <p:nvPr/>
        </p:nvSpPr>
        <p:spPr>
          <a:xfrm>
            <a:off x="617219" y="2286000"/>
            <a:ext cx="1813562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Goals, people and decisions</a:t>
            </a:r>
          </a:p>
        </p:txBody>
      </p:sp>
      <p:sp>
        <p:nvSpPr>
          <p:cNvPr id="41" name="line-tvf581l"/>
          <p:cNvSpPr/>
          <p:nvPr/>
        </p:nvSpPr>
        <p:spPr>
          <a:xfrm>
            <a:off x="838199" y="2800350"/>
            <a:ext cx="1371602" cy="0"/>
          </a:xfrm>
          <a:prstGeom prst="line">
            <a:avLst/>
          </a:prstGeom>
          <a:ln w="28575"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" name="text-ueqx03s"/>
          <p:cNvSpPr txBox="1"/>
          <p:nvPr/>
        </p:nvSpPr>
        <p:spPr>
          <a:xfrm>
            <a:off x="2827018" y="1981200"/>
            <a:ext cx="1813563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700">
                <a:solidFill>
                  <a:srgbClr val="3FD6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Redesign the workflow</a:t>
            </a:r>
          </a:p>
        </p:txBody>
      </p:sp>
      <p:sp>
        <p:nvSpPr>
          <p:cNvPr id="43" name="text-gk8ftst"/>
          <p:cNvSpPr txBox="1"/>
          <p:nvPr/>
        </p:nvSpPr>
        <p:spPr>
          <a:xfrm>
            <a:off x="2827018" y="2286000"/>
            <a:ext cx="1813563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How AI enters daily work</a:t>
            </a:r>
          </a:p>
        </p:txBody>
      </p:sp>
      <p:sp>
        <p:nvSpPr>
          <p:cNvPr id="44" name="line-8706xpd"/>
          <p:cNvSpPr/>
          <p:nvPr/>
        </p:nvSpPr>
        <p:spPr>
          <a:xfrm>
            <a:off x="3047999" y="2800350"/>
            <a:ext cx="1371602" cy="0"/>
          </a:xfrm>
          <a:prstGeom prst="line">
            <a:avLst/>
          </a:prstGeom>
          <a:ln w="28575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" name="text-ddukquo"/>
          <p:cNvSpPr txBox="1"/>
          <p:nvPr/>
        </p:nvSpPr>
        <p:spPr>
          <a:xfrm>
            <a:off x="5036818" y="1981200"/>
            <a:ext cx="1813563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7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Build for the operation</a:t>
            </a:r>
          </a:p>
        </p:txBody>
      </p:sp>
      <p:sp>
        <p:nvSpPr>
          <p:cNvPr id="46" name="text-kct6k8d"/>
          <p:cNvSpPr txBox="1"/>
          <p:nvPr/>
        </p:nvSpPr>
        <p:spPr>
          <a:xfrm>
            <a:off x="5036818" y="2286000"/>
            <a:ext cx="1813563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Algorithms, product and data</a:t>
            </a:r>
          </a:p>
        </p:txBody>
      </p:sp>
      <p:sp>
        <p:nvSpPr>
          <p:cNvPr id="47" name="line-squl2l1"/>
          <p:cNvSpPr/>
          <p:nvPr/>
        </p:nvSpPr>
        <p:spPr>
          <a:xfrm>
            <a:off x="5257799" y="2800350"/>
            <a:ext cx="1371602" cy="0"/>
          </a:xfrm>
          <a:prstGeom prst="line">
            <a:avLst/>
          </a:prstGeom>
          <a:ln w="28575">
            <a:solidFill>
              <a:srgbClr val="35E08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" name="text-7psixuh"/>
          <p:cNvSpPr txBox="1"/>
          <p:nvPr/>
        </p:nvSpPr>
        <p:spPr>
          <a:xfrm>
            <a:off x="7246618" y="1981200"/>
            <a:ext cx="1813563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700">
                <a:solidFill>
                  <a:srgbClr val="FFC857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Connect the systems</a:t>
            </a:r>
          </a:p>
        </p:txBody>
      </p:sp>
      <p:sp>
        <p:nvSpPr>
          <p:cNvPr id="49" name="text-1qnjrxx"/>
          <p:cNvSpPr txBox="1"/>
          <p:nvPr/>
        </p:nvSpPr>
        <p:spPr>
          <a:xfrm>
            <a:off x="7246618" y="2286000"/>
            <a:ext cx="1813563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8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CRM, PBX, IM and permissions</a:t>
            </a:r>
          </a:p>
        </p:txBody>
      </p:sp>
      <p:sp>
        <p:nvSpPr>
          <p:cNvPr id="50" name="line-ph0149g"/>
          <p:cNvSpPr/>
          <p:nvPr/>
        </p:nvSpPr>
        <p:spPr>
          <a:xfrm>
            <a:off x="7467599" y="2800350"/>
            <a:ext cx="1371602" cy="0"/>
          </a:xfrm>
          <a:prstGeom prst="line">
            <a:avLst/>
          </a:prstGeom>
          <a:ln w="28575">
            <a:solidFill>
              <a:srgbClr val="FFC857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1" name="text-5q3h65y"/>
          <p:cNvSpPr txBox="1"/>
          <p:nvPr/>
        </p:nvSpPr>
        <p:spPr>
          <a:xfrm>
            <a:off x="9456418" y="1981200"/>
            <a:ext cx="1813563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7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Deliver to production</a:t>
            </a:r>
          </a:p>
        </p:txBody>
      </p:sp>
      <p:sp>
        <p:nvSpPr>
          <p:cNvPr id="52" name="text-nneo62f"/>
          <p:cNvSpPr txBox="1"/>
          <p:nvPr/>
        </p:nvSpPr>
        <p:spPr>
          <a:xfrm>
            <a:off x="9456418" y="2286000"/>
            <a:ext cx="1813563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Launch, monitor and improve</a:t>
            </a:r>
          </a:p>
        </p:txBody>
      </p:sp>
      <p:sp>
        <p:nvSpPr>
          <p:cNvPr id="53" name="line-dpfn8s2"/>
          <p:cNvSpPr/>
          <p:nvPr/>
        </p:nvSpPr>
        <p:spPr>
          <a:xfrm>
            <a:off x="9677399" y="2800350"/>
            <a:ext cx="1371602" cy="0"/>
          </a:xfrm>
          <a:prstGeom prst="line">
            <a:avLst/>
          </a:prstGeom>
          <a:ln w="28575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" name="circle-zzko7xm"/>
          <p:cNvSpPr/>
          <p:nvPr/>
        </p:nvSpPr>
        <p:spPr>
          <a:xfrm>
            <a:off x="9715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" name="text-awilpu9"/>
          <p:cNvSpPr txBox="1"/>
          <p:nvPr/>
        </p:nvSpPr>
        <p:spPr>
          <a:xfrm>
            <a:off x="1169669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6" name="text-2xgnacs"/>
          <p:cNvSpPr txBox="1"/>
          <p:nvPr/>
        </p:nvSpPr>
        <p:spPr>
          <a:xfrm>
            <a:off x="541019" y="4533900"/>
            <a:ext cx="1527812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Diagnose</a:t>
            </a:r>
          </a:p>
        </p:txBody>
      </p:sp>
      <p:sp>
        <p:nvSpPr>
          <p:cNvPr id="57" name="text-7b973d3"/>
          <p:cNvSpPr txBox="1"/>
          <p:nvPr/>
        </p:nvSpPr>
        <p:spPr>
          <a:xfrm>
            <a:off x="2103118" y="3810000"/>
            <a:ext cx="308613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58" name="circle-5a2uujr"/>
          <p:cNvSpPr/>
          <p:nvPr/>
        </p:nvSpPr>
        <p:spPr>
          <a:xfrm>
            <a:off x="289560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9" name="text-lmzikmy"/>
          <p:cNvSpPr txBox="1"/>
          <p:nvPr/>
        </p:nvSpPr>
        <p:spPr>
          <a:xfrm>
            <a:off x="3093718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60" name="text-xy34f3a"/>
          <p:cNvSpPr txBox="1"/>
          <p:nvPr/>
        </p:nvSpPr>
        <p:spPr>
          <a:xfrm>
            <a:off x="2465068" y="4533900"/>
            <a:ext cx="1527813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Design</a:t>
            </a:r>
          </a:p>
        </p:txBody>
      </p:sp>
      <p:sp>
        <p:nvSpPr>
          <p:cNvPr id="61" name="text-cuxgx1o"/>
          <p:cNvSpPr txBox="1"/>
          <p:nvPr/>
        </p:nvSpPr>
        <p:spPr>
          <a:xfrm>
            <a:off x="4027168" y="3810000"/>
            <a:ext cx="308613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2" name="circle-fnr5eqv"/>
          <p:cNvSpPr/>
          <p:nvPr/>
        </p:nvSpPr>
        <p:spPr>
          <a:xfrm>
            <a:off x="48196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3" name="text-mdw84t1"/>
          <p:cNvSpPr txBox="1"/>
          <p:nvPr/>
        </p:nvSpPr>
        <p:spPr>
          <a:xfrm>
            <a:off x="5017768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64" name="text-zkwh53d"/>
          <p:cNvSpPr txBox="1"/>
          <p:nvPr/>
        </p:nvSpPr>
        <p:spPr>
          <a:xfrm>
            <a:off x="4389118" y="4533900"/>
            <a:ext cx="1527813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Build</a:t>
            </a:r>
          </a:p>
        </p:txBody>
      </p:sp>
      <p:sp>
        <p:nvSpPr>
          <p:cNvPr id="65" name="text-vfmmvr8"/>
          <p:cNvSpPr txBox="1"/>
          <p:nvPr/>
        </p:nvSpPr>
        <p:spPr>
          <a:xfrm>
            <a:off x="5951218" y="3810000"/>
            <a:ext cx="308613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66" name="circle-qq3086a"/>
          <p:cNvSpPr/>
          <p:nvPr/>
        </p:nvSpPr>
        <p:spPr>
          <a:xfrm>
            <a:off x="674370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7" name="text-1xev5az"/>
          <p:cNvSpPr txBox="1"/>
          <p:nvPr/>
        </p:nvSpPr>
        <p:spPr>
          <a:xfrm>
            <a:off x="6941818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68" name="text-ijbc2jx"/>
          <p:cNvSpPr txBox="1"/>
          <p:nvPr/>
        </p:nvSpPr>
        <p:spPr>
          <a:xfrm>
            <a:off x="6313168" y="4533900"/>
            <a:ext cx="1527813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Integrate</a:t>
            </a:r>
          </a:p>
        </p:txBody>
      </p:sp>
      <p:sp>
        <p:nvSpPr>
          <p:cNvPr id="69" name="text-b5ubxoc"/>
          <p:cNvSpPr txBox="1"/>
          <p:nvPr/>
        </p:nvSpPr>
        <p:spPr>
          <a:xfrm>
            <a:off x="7875268" y="3810000"/>
            <a:ext cx="308613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70" name="circle-boq9476"/>
          <p:cNvSpPr/>
          <p:nvPr/>
        </p:nvSpPr>
        <p:spPr>
          <a:xfrm>
            <a:off x="8667750" y="3638550"/>
            <a:ext cx="666750" cy="666750"/>
          </a:xfrm>
          <a:prstGeom prst="ellipse">
            <a:avLst/>
          </a:prstGeom>
          <a:solidFill>
            <a:srgbClr val="8B3CFF"/>
          </a:solidFill>
          <a:ln w="3175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1" name="text-uq0k8yw"/>
          <p:cNvSpPr txBox="1"/>
          <p:nvPr/>
        </p:nvSpPr>
        <p:spPr>
          <a:xfrm>
            <a:off x="8865868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72" name="text-wt61mdw"/>
          <p:cNvSpPr txBox="1"/>
          <p:nvPr/>
        </p:nvSpPr>
        <p:spPr>
          <a:xfrm>
            <a:off x="8237218" y="4533900"/>
            <a:ext cx="1527813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Launch</a:t>
            </a:r>
          </a:p>
        </p:txBody>
      </p:sp>
      <p:sp>
        <p:nvSpPr>
          <p:cNvPr id="73" name="text-0jvzick"/>
          <p:cNvSpPr txBox="1"/>
          <p:nvPr/>
        </p:nvSpPr>
        <p:spPr>
          <a:xfrm>
            <a:off x="9799318" y="3810000"/>
            <a:ext cx="308613" cy="30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3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74" name="circle-9mcxtiq"/>
          <p:cNvSpPr/>
          <p:nvPr/>
        </p:nvSpPr>
        <p:spPr>
          <a:xfrm>
            <a:off x="10591800" y="3638550"/>
            <a:ext cx="666750" cy="666750"/>
          </a:xfrm>
          <a:prstGeom prst="ellipse">
            <a:avLst/>
          </a:prstGeom>
          <a:solidFill>
            <a:srgbClr val="35E08F"/>
          </a:solidFill>
          <a:ln w="3175">
            <a:solidFill>
              <a:srgbClr val="35E08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5" name="text-dh6ef65"/>
          <p:cNvSpPr txBox="1"/>
          <p:nvPr/>
        </p:nvSpPr>
        <p:spPr>
          <a:xfrm>
            <a:off x="10789918" y="3790950"/>
            <a:ext cx="270513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b="1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76" name="text-hxhb4j2"/>
          <p:cNvSpPr txBox="1"/>
          <p:nvPr/>
        </p:nvSpPr>
        <p:spPr>
          <a:xfrm>
            <a:off x="10161268" y="4533900"/>
            <a:ext cx="1527813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5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Evolve</a:t>
            </a:r>
          </a:p>
        </p:txBody>
      </p:sp>
      <p:sp>
        <p:nvSpPr>
          <p:cNvPr id="77" name="text-u8aq6sn"/>
          <p:cNvSpPr txBox="1"/>
          <p:nvPr/>
        </p:nvSpPr>
        <p:spPr>
          <a:xfrm>
            <a:off x="617218" y="5638800"/>
            <a:ext cx="10957564" cy="41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1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Sean's leadership and project experience includes Watsons China, China Merchants Bank, New Oriental, Shui On Group, Longfor Group and Yuexiu Group.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83" name="text-gc1hymy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DEMAND DISCOVERY · START WITH REAL MANAGEMENT WORK</a:t>
            </a:r>
          </a:p>
        </p:txBody>
      </p:sp>
      <p:sp>
        <p:nvSpPr>
          <p:cNvPr id="84" name="line-i9y8suw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5" name="text-9yh8qlg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86" name="text-tzqpwjw"/>
          <p:cNvSpPr txBox="1"/>
          <p:nvPr/>
        </p:nvSpPr>
        <p:spPr>
          <a:xfrm>
            <a:off x="598168" y="895350"/>
            <a:ext cx="10767064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We followed the owner, supervisors and agents through one full day of management work.</a:t>
            </a:r>
          </a:p>
        </p:txBody>
      </p:sp>
      <p:sp>
        <p:nvSpPr>
          <p:cNvPr id="87" name="text-7e0arg2"/>
          <p:cNvSpPr txBox="1"/>
          <p:nvPr/>
        </p:nvSpPr>
        <p:spPr>
          <a:xfrm>
            <a:off x="598168" y="2076450"/>
            <a:ext cx="4004314" cy="843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04672">
              <a:defRPr sz="42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OWNER</a:t>
            </a:r>
          </a:p>
        </p:txBody>
      </p:sp>
      <p:sp>
        <p:nvSpPr>
          <p:cNvPr id="88" name="text-inz5bqq"/>
          <p:cNvSpPr txBox="1"/>
          <p:nvPr/>
        </p:nvSpPr>
        <p:spPr>
          <a:xfrm>
            <a:off x="4503418" y="2209800"/>
            <a:ext cx="861063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×</a:t>
            </a:r>
          </a:p>
        </p:txBody>
      </p:sp>
      <p:sp>
        <p:nvSpPr>
          <p:cNvPr id="89" name="text-2yfipac"/>
          <p:cNvSpPr txBox="1"/>
          <p:nvPr/>
        </p:nvSpPr>
        <p:spPr>
          <a:xfrm>
            <a:off x="5455918" y="2076450"/>
            <a:ext cx="4766313" cy="843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04672">
              <a:defRPr sz="42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SUPERVISOR</a:t>
            </a:r>
          </a:p>
        </p:txBody>
      </p:sp>
      <p:sp>
        <p:nvSpPr>
          <p:cNvPr id="90" name="text-olivrdz"/>
          <p:cNvSpPr txBox="1"/>
          <p:nvPr/>
        </p:nvSpPr>
        <p:spPr>
          <a:xfrm>
            <a:off x="636268" y="3009900"/>
            <a:ext cx="4099564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One sees the result. The other relies on sampling.</a:t>
            </a:r>
          </a:p>
        </p:txBody>
      </p:sp>
      <p:sp>
        <p:nvSpPr>
          <p:cNvPr id="91" name="line-nrqyg1e"/>
          <p:cNvSpPr/>
          <p:nvPr/>
        </p:nvSpPr>
        <p:spPr>
          <a:xfrm>
            <a:off x="571499" y="3600450"/>
            <a:ext cx="1104900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2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13816">
              <a:defRPr sz="24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AGENT</a:t>
            </a:r>
          </a:p>
        </p:txBody>
      </p:sp>
      <p:sp>
        <p:nvSpPr>
          <p:cNvPr id="93" name="text-la85gxv"/>
          <p:cNvSpPr txBox="1"/>
          <p:nvPr/>
        </p:nvSpPr>
        <p:spPr>
          <a:xfrm>
            <a:off x="674369" y="4686300"/>
            <a:ext cx="238506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8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Does not know what to change on the next call</a:t>
            </a:r>
          </a:p>
        </p:txBody>
      </p:sp>
      <p:sp>
        <p:nvSpPr>
          <p:cNvPr id="94" name="text-4jctxzi"/>
          <p:cNvSpPr txBox="1"/>
          <p:nvPr/>
        </p:nvSpPr>
        <p:spPr>
          <a:xfrm>
            <a:off x="4312918" y="4038600"/>
            <a:ext cx="4194813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13816">
              <a:defRPr sz="24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SYSTEM</a:t>
            </a:r>
          </a:p>
        </p:txBody>
      </p:sp>
      <p:sp>
        <p:nvSpPr>
          <p:cNvPr id="95" name="text-n2awoxc"/>
          <p:cNvSpPr txBox="1"/>
          <p:nvPr/>
        </p:nvSpPr>
        <p:spPr>
          <a:xfrm>
            <a:off x="4331968" y="4686300"/>
            <a:ext cx="2766063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9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Plenty of data, but it does not become action</a:t>
            </a:r>
          </a:p>
        </p:txBody>
      </p:sp>
      <p:sp>
        <p:nvSpPr>
          <p:cNvPr id="96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7" name="text-7g4gq6x"/>
          <p:cNvSpPr txBox="1"/>
          <p:nvPr/>
        </p:nvSpPr>
        <p:spPr>
          <a:xfrm>
            <a:off x="8923018" y="4076700"/>
            <a:ext cx="2346963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 algn="ctr">
              <a:defRPr sz="12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WHAT IS MISSING:</a:t>
            </a:r>
          </a:p>
          <a:p>
            <a:pPr algn="ctr">
              <a:defRPr sz="12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MANAGEMENT THAT RUNS</a:t>
            </a:r>
          </a:p>
        </p:txBody>
      </p:sp>
      <p:sp>
        <p:nvSpPr>
          <p:cNvPr id="98" name="text-hx9j65n"/>
          <p:cNvSpPr txBox="1"/>
          <p:nvPr/>
        </p:nvSpPr>
        <p:spPr>
          <a:xfrm>
            <a:off x="617218" y="5772150"/>
            <a:ext cx="10957564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The problem is not one missing report. Management cannot be replicated reliably across hundreds of people. So we designed AI from the operating action backwards.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8B3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" y="340592"/>
            <a:ext cx="285750" cy="252266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text-n30mu45"/>
          <p:cNvSpPr txBox="1"/>
          <p:nvPr/>
        </p:nvSpPr>
        <p:spPr>
          <a:xfrm>
            <a:off x="9437368" y="400050"/>
            <a:ext cx="209931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E6D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THE OWNER QUESTION</a:t>
            </a:r>
          </a:p>
        </p:txBody>
      </p:sp>
      <p:sp>
        <p:nvSpPr>
          <p:cNvPr id="104" name="text-8aalu0m"/>
          <p:cNvSpPr txBox="1"/>
          <p:nvPr/>
        </p:nvSpPr>
        <p:spPr>
          <a:xfrm>
            <a:off x="598168" y="1143000"/>
            <a:ext cx="7719064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The question we heard from the owner was not about an AI feature.</a:t>
            </a:r>
          </a:p>
        </p:txBody>
      </p:sp>
      <p:sp>
        <p:nvSpPr>
          <p:cNvPr id="105" name="text-1v0zahe"/>
          <p:cNvSpPr txBox="1"/>
          <p:nvPr/>
        </p:nvSpPr>
        <p:spPr>
          <a:xfrm>
            <a:off x="560068" y="1847850"/>
            <a:ext cx="9433564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9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Without depending on a supervisor's daily condition,</a:t>
            </a:r>
          </a:p>
        </p:txBody>
      </p:sp>
      <p:sp>
        <p:nvSpPr>
          <p:cNvPr id="106" name="text-m44h1tp"/>
          <p:cNvSpPr txBox="1"/>
          <p:nvPr/>
        </p:nvSpPr>
        <p:spPr>
          <a:xfrm>
            <a:off x="598168" y="3219450"/>
            <a:ext cx="7719064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795527">
              <a:defRPr sz="2700">
                <a:solidFill>
                  <a:srgbClr val="DEC9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how do I get hundreds of agents</a:t>
            </a:r>
          </a:p>
        </p:txBody>
      </p:sp>
      <p:sp>
        <p:nvSpPr>
          <p:cNvPr id="107" name="text-sosqjjg"/>
          <p:cNvSpPr txBox="1"/>
          <p:nvPr/>
        </p:nvSpPr>
        <p:spPr>
          <a:xfrm>
            <a:off x="579118" y="3886200"/>
            <a:ext cx="10957564" cy="882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795527">
              <a:defRPr sz="44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to keep doing the right things?</a:t>
            </a:r>
          </a:p>
        </p:txBody>
      </p:sp>
      <p:sp>
        <p:nvSpPr>
          <p:cNvPr id="108" name="line-kff9xv2"/>
          <p:cNvSpPr/>
          <p:nvPr/>
        </p:nvSpPr>
        <p:spPr>
          <a:xfrm>
            <a:off x="571499" y="5219700"/>
            <a:ext cx="11029952" cy="0"/>
          </a:xfrm>
          <a:prstGeom prst="line">
            <a:avLst/>
          </a:prstGeom>
          <a:ln>
            <a:solidFill>
              <a:srgbClr val="C69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9" name="text-ovbuba4"/>
          <p:cNvSpPr txBox="1"/>
          <p:nvPr/>
        </p:nvSpPr>
        <p:spPr>
          <a:xfrm>
            <a:off x="617218" y="5543550"/>
            <a:ext cx="10957564" cy="438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 defTabSz="841247">
              <a:defRPr sz="1900">
                <a:solidFill>
                  <a:srgbClr val="FFFF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Every owner in this room can answer that question for their own team.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ext-p5uxtx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15" name="text-gc1hymy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OPERATING EVIDENCE · ANONYMISED · MULTI-FACTOR</a:t>
            </a:r>
          </a:p>
        </p:txBody>
      </p:sp>
      <p:sp>
        <p:nvSpPr>
          <p:cNvPr id="116" name="line-i9y8suw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" name="text-9yh8qlg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118" name="text-tzqpwjw"/>
          <p:cNvSpPr txBox="1"/>
          <p:nvPr/>
        </p:nvSpPr>
        <p:spPr>
          <a:xfrm>
            <a:off x="598168" y="895350"/>
            <a:ext cx="10767064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1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 stronger management system is already supporting stronger operating results.</a:t>
            </a:r>
          </a:p>
        </p:txBody>
      </p:sp>
      <p:sp>
        <p:nvSpPr>
          <p:cNvPr id="119" name="text-7e0arg2"/>
          <p:cNvSpPr txBox="1"/>
          <p:nvPr/>
        </p:nvSpPr>
        <p:spPr>
          <a:xfrm>
            <a:off x="598168" y="2076450"/>
            <a:ext cx="4004314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4800">
                <a:solidFill>
                  <a:srgbClr val="AAA3B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10.45%</a:t>
            </a:r>
          </a:p>
        </p:txBody>
      </p:sp>
      <p:sp>
        <p:nvSpPr>
          <p:cNvPr id="120" name="text-inz5bqq"/>
          <p:cNvSpPr txBox="1"/>
          <p:nvPr/>
        </p:nvSpPr>
        <p:spPr>
          <a:xfrm>
            <a:off x="4503418" y="2209800"/>
            <a:ext cx="861063" cy="57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b="1" sz="3100">
                <a:solidFill>
                  <a:srgbClr val="8B3C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121" name="text-2yfipac"/>
          <p:cNvSpPr txBox="1"/>
          <p:nvPr/>
        </p:nvSpPr>
        <p:spPr>
          <a:xfrm>
            <a:off x="5455918" y="2076450"/>
            <a:ext cx="4766313" cy="83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4800">
                <a:solidFill>
                  <a:srgbClr val="BE97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20.63%</a:t>
            </a:r>
          </a:p>
        </p:txBody>
      </p:sp>
      <p:sp>
        <p:nvSpPr>
          <p:cNvPr id="122" name="text-olivrdz"/>
          <p:cNvSpPr txBox="1"/>
          <p:nvPr/>
        </p:nvSpPr>
        <p:spPr>
          <a:xfrm>
            <a:off x="636268" y="3009900"/>
            <a:ext cx="4099564" cy="27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outcomes / effective calls</a:t>
            </a:r>
          </a:p>
        </p:txBody>
      </p:sp>
      <p:sp>
        <p:nvSpPr>
          <p:cNvPr id="123" name="line-nrqyg1e"/>
          <p:cNvSpPr/>
          <p:nvPr/>
        </p:nvSpPr>
        <p:spPr>
          <a:xfrm>
            <a:off x="571499" y="3600450"/>
            <a:ext cx="1104900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4" name="text-h2hox2a"/>
          <p:cNvSpPr txBox="1"/>
          <p:nvPr/>
        </p:nvSpPr>
        <p:spPr>
          <a:xfrm>
            <a:off x="655319" y="4038600"/>
            <a:ext cx="3051812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28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128 → 130</a:t>
            </a:r>
          </a:p>
        </p:txBody>
      </p:sp>
      <p:sp>
        <p:nvSpPr>
          <p:cNvPr id="125" name="text-la85gxv"/>
          <p:cNvSpPr txBox="1"/>
          <p:nvPr/>
        </p:nvSpPr>
        <p:spPr>
          <a:xfrm>
            <a:off x="674369" y="4686300"/>
            <a:ext cx="2385062" cy="27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50391">
              <a:defRPr sz="10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Active agents</a:t>
            </a:r>
          </a:p>
        </p:txBody>
      </p:sp>
      <p:sp>
        <p:nvSpPr>
          <p:cNvPr id="126" name="text-4jctxzi"/>
          <p:cNvSpPr txBox="1"/>
          <p:nvPr/>
        </p:nvSpPr>
        <p:spPr>
          <a:xfrm>
            <a:off x="4312918" y="4038600"/>
            <a:ext cx="4194813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28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42.10 → 45.29</a:t>
            </a:r>
          </a:p>
        </p:txBody>
      </p:sp>
      <p:sp>
        <p:nvSpPr>
          <p:cNvPr id="127" name="text-n2awoxc"/>
          <p:cNvSpPr txBox="1"/>
          <p:nvPr/>
        </p:nvSpPr>
        <p:spPr>
          <a:xfrm>
            <a:off x="4331968" y="4686300"/>
            <a:ext cx="2766063" cy="27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defTabSz="850391">
              <a:defRPr sz="1000">
                <a:solidFill>
                  <a:srgbClr val="AAA3B9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Weighted team QA</a:t>
            </a:r>
          </a:p>
        </p:txBody>
      </p:sp>
      <p:sp>
        <p:nvSpPr>
          <p:cNvPr id="128" name="rect-ko9sxx1"/>
          <p:cNvSpPr/>
          <p:nvPr/>
        </p:nvSpPr>
        <p:spPr>
          <a:xfrm>
            <a:off x="8572500" y="3829050"/>
            <a:ext cx="3048000" cy="1314450"/>
          </a:xfrm>
          <a:prstGeom prst="roundRect">
            <a:avLst>
              <a:gd name="adj" fmla="val 8696"/>
            </a:avLst>
          </a:prstGeom>
          <a:solidFill>
            <a:srgbClr val="151020"/>
          </a:solidFill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" name="text-7g4gq6x"/>
          <p:cNvSpPr txBox="1"/>
          <p:nvPr/>
        </p:nvSpPr>
        <p:spPr>
          <a:xfrm>
            <a:off x="8923018" y="4076700"/>
            <a:ext cx="2346963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 algn="ctr">
              <a:defRPr sz="13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BETTER RESULTS.</a:t>
            </a:r>
          </a:p>
          <a:p>
            <a:pPr algn="ctr">
              <a:defRPr sz="1300">
                <a:solidFill>
                  <a:srgbClr val="35E08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pPr>
            <a:r>
              <a:t>NOT MORE HEADCOUNT.</a:t>
            </a:r>
          </a:p>
        </p:txBody>
      </p:sp>
      <p:sp>
        <p:nvSpPr>
          <p:cNvPr id="130" name="text-hx9j65n"/>
          <p:cNvSpPr txBox="1"/>
          <p:nvPr/>
        </p:nvSpPr>
        <p:spPr>
          <a:xfrm>
            <a:off x="617218" y="5772150"/>
            <a:ext cx="10957564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900">
                <a:solidFill>
                  <a:srgbClr val="6F687D"/>
                </a:solidFill>
                <a:latin typeface="PingFang SC Regular"/>
                <a:ea typeface="PingFang SC Regular"/>
                <a:cs typeface="PingFang SC Regular"/>
                <a:sym typeface="PingFang SC Regular"/>
              </a:defRPr>
            </a:lvl1pPr>
          </a:lstStyle>
          <a:p>
            <a:pPr/>
            <a:r>
              <a:t>Anonymised May–June observation. Multiple management and operating changes contributed; results cannot be attributed to one AI feature.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9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-forvojr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36" name="text-9vvu94l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90-SECOND DEMO · ONE REAL CAPABILITY PATH</a:t>
            </a:r>
          </a:p>
        </p:txBody>
      </p:sp>
      <p:sp>
        <p:nvSpPr>
          <p:cNvPr id="137" name="line-74oymy6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8" name="text-r0wo9na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39" name="text-lqr31w6"/>
          <p:cNvSpPr txBox="1"/>
          <p:nvPr/>
        </p:nvSpPr>
        <p:spPr>
          <a:xfrm>
            <a:off x="598168" y="857250"/>
            <a:ext cx="10671814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9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In 90 seconds, see AI move from an operating result to an executed management action.</a:t>
            </a:r>
          </a:p>
        </p:txBody>
      </p:sp>
      <p:sp>
        <p:nvSpPr>
          <p:cNvPr id="140" name="rect-gvn3mty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8B3C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1" name="rect-edc4wrd"/>
          <p:cNvSpPr/>
          <p:nvPr/>
        </p:nvSpPr>
        <p:spPr>
          <a:xfrm>
            <a:off x="571500" y="6153150"/>
            <a:ext cx="2571750" cy="285750"/>
          </a:xfrm>
          <a:prstGeom prst="roundRect">
            <a:avLst>
              <a:gd name="adj" fmla="val 50000"/>
            </a:avLst>
          </a:prstGeom>
          <a:solidFill>
            <a:srgbClr val="BE97FF">
              <a:alpha val="9412"/>
            </a:srgbClr>
          </a:solidFill>
          <a:ln>
            <a:solidFill>
              <a:srgbClr val="BE97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2" name="text-mrwe0qk"/>
          <p:cNvSpPr txBox="1"/>
          <p:nvPr/>
        </p:nvSpPr>
        <p:spPr>
          <a:xfrm>
            <a:off x="712469" y="6229351"/>
            <a:ext cx="2289812" cy="183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>
              <a:defRPr sz="500">
                <a:solidFill>
                  <a:srgbClr val="BE97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EMBEDDED VIDEO · CLICK TO PLAY</a:t>
            </a:r>
          </a:p>
        </p:txBody>
      </p:sp>
      <p:sp>
        <p:nvSpPr>
          <p:cNvPr id="143" name="text-r5yqivq"/>
          <p:cNvSpPr txBox="1"/>
          <p:nvPr/>
        </p:nvSpPr>
        <p:spPr>
          <a:xfrm>
            <a:off x="7760968" y="6219825"/>
            <a:ext cx="3813813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4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OPERATING BRIEF → EVIDENCE → PERSONAL ACTION → OWNER APPROVAL → NEXT-DAY RECHECK</a:t>
            </a:r>
          </a:p>
        </p:txBody>
      </p:sp>
      <p:pic>
        <p:nvPicPr>
          <p:cNvPr id="144" name="callops-kuala-lumpur-demo-en-v3.1-action-story-review.mp4" descr="callops-kuala-lumpur-demo-en-v3.1-action-story-review.mp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9000" y="1651000"/>
            <a:ext cx="7857067" cy="4419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20da36c15c9088584702feb1ded9f415.mp4" descr="20da36c15c9088584702feb1ded9f415.mp4"/>
          <p:cNvPicPr>
            <a:picLocks noChangeAspect="0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2159000" y="1651000"/>
            <a:ext cx="7861300" cy="44219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0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45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45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4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51" name="text-xxfgjqb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EVIDENCE COCKPIT · REAL OPERATING CHAIN</a:t>
            </a:r>
          </a:p>
        </p:txBody>
      </p:sp>
      <p:sp>
        <p:nvSpPr>
          <p:cNvPr id="152" name="line-6h96it3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3" name="text-6vao9mn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154" name="text-9s96674"/>
          <p:cNvSpPr txBox="1"/>
          <p:nvPr/>
        </p:nvSpPr>
        <p:spPr>
          <a:xfrm>
            <a:off x="598168" y="838200"/>
            <a:ext cx="10481314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2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 score is not enough. Trace the issue to the team, the call and the action.</a:t>
            </a:r>
          </a:p>
        </p:txBody>
      </p:sp>
      <p:sp>
        <p:nvSpPr>
          <p:cNvPr id="155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56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ext-csvzr4l"/>
          <p:cNvSpPr txBox="1"/>
          <p:nvPr/>
        </p:nvSpPr>
        <p:spPr>
          <a:xfrm>
            <a:off x="636269" y="6210301"/>
            <a:ext cx="2289812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Compare teams</a:t>
            </a:r>
          </a:p>
        </p:txBody>
      </p:sp>
      <p:sp>
        <p:nvSpPr>
          <p:cNvPr id="158" name="text-vq32llh"/>
          <p:cNvSpPr txBox="1"/>
          <p:nvPr/>
        </p:nvSpPr>
        <p:spPr>
          <a:xfrm>
            <a:off x="335089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Real calls</a:t>
            </a:r>
          </a:p>
        </p:txBody>
      </p:sp>
      <p:sp>
        <p:nvSpPr>
          <p:cNvPr id="159" name="text-651c7jx"/>
          <p:cNvSpPr txBox="1"/>
          <p:nvPr/>
        </p:nvSpPr>
        <p:spPr>
          <a:xfrm>
            <a:off x="6065518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CRM outcomes</a:t>
            </a:r>
          </a:p>
        </p:txBody>
      </p:sp>
      <p:sp>
        <p:nvSpPr>
          <p:cNvPr id="160" name="text-e99mlej"/>
          <p:cNvSpPr txBox="1"/>
          <p:nvPr/>
        </p:nvSpPr>
        <p:spPr>
          <a:xfrm>
            <a:off x="878014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Action candidates</a:t>
            </a:r>
          </a:p>
        </p:txBody>
      </p:sp>
      <p:pic>
        <p:nvPicPr>
          <p:cNvPr id="161" name="image8.png" descr="image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ext-ho9seji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67" name="text-6ftw8oz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ACTION CENTRE · AUTOMATED DELIVERY AND EXCEPTIONS</a:t>
            </a:r>
          </a:p>
        </p:txBody>
      </p:sp>
      <p:sp>
        <p:nvSpPr>
          <p:cNvPr id="168" name="line-4yhpe9v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9" name="text-edjke18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08</a:t>
            </a:r>
          </a:p>
        </p:txBody>
      </p:sp>
      <p:sp>
        <p:nvSpPr>
          <p:cNvPr id="170" name="text-gvaxcok"/>
          <p:cNvSpPr txBox="1"/>
          <p:nvPr/>
        </p:nvSpPr>
        <p:spPr>
          <a:xfrm>
            <a:off x="598168" y="838200"/>
            <a:ext cx="10671814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16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AI gives every person one concrete action. Supervisors handle only the exceptions that need judgement.</a:t>
            </a:r>
          </a:p>
        </p:txBody>
      </p:sp>
      <p:sp>
        <p:nvSpPr>
          <p:cNvPr id="171" name="rect-r8hlyz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3FD6F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72" name="image.jpeg" descr="image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text-5xxvg1c"/>
          <p:cNvSpPr txBox="1"/>
          <p:nvPr/>
        </p:nvSpPr>
        <p:spPr>
          <a:xfrm>
            <a:off x="617218" y="6191250"/>
            <a:ext cx="10957564" cy="285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10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Public product view. Actions, execution status and recheck times are anonymised.</a:t>
            </a:r>
          </a:p>
        </p:txBody>
      </p:sp>
      <p:pic>
        <p:nvPicPr>
          <p:cNvPr id="174" name="image10.png" descr="image1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E0B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62161"/>
            <a:ext cx="247650" cy="21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text-1j69ymv"/>
          <p:cNvSpPr txBox="1"/>
          <p:nvPr/>
        </p:nvSpPr>
        <p:spPr>
          <a:xfrm>
            <a:off x="845819" y="276225"/>
            <a:ext cx="2289812" cy="171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b="1" sz="500">
                <a:solidFill>
                  <a:srgbClr val="FAF8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Redsparks / CallOps</a:t>
            </a:r>
          </a:p>
        </p:txBody>
      </p:sp>
      <p:sp>
        <p:nvSpPr>
          <p:cNvPr id="180" name="text-xxfgjqb"/>
          <p:cNvSpPr txBox="1"/>
          <p:nvPr/>
        </p:nvSpPr>
        <p:spPr>
          <a:xfrm>
            <a:off x="8161018" y="285750"/>
            <a:ext cx="3432813" cy="15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300">
                <a:solidFill>
                  <a:srgbClr val="6F687D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TELEGRAM · OWNER DECISION ENTRY</a:t>
            </a:r>
          </a:p>
        </p:txBody>
      </p:sp>
      <p:sp>
        <p:nvSpPr>
          <p:cNvPr id="181" name="line-6h96it3"/>
          <p:cNvSpPr/>
          <p:nvPr/>
        </p:nvSpPr>
        <p:spPr>
          <a:xfrm>
            <a:off x="457199" y="590550"/>
            <a:ext cx="11182352" cy="0"/>
          </a:xfrm>
          <a:prstGeom prst="line">
            <a:avLst/>
          </a:prstGeom>
          <a:ln>
            <a:solidFill>
              <a:srgbClr val="312A3E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2" name="text-6vao9mn"/>
          <p:cNvSpPr txBox="1"/>
          <p:nvPr/>
        </p:nvSpPr>
        <p:spPr>
          <a:xfrm>
            <a:off x="11285218" y="6515100"/>
            <a:ext cx="308613" cy="13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r">
              <a:defRPr sz="200">
                <a:solidFill>
                  <a:srgbClr val="6F68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09</a:t>
            </a:r>
          </a:p>
        </p:txBody>
      </p:sp>
      <p:sp>
        <p:nvSpPr>
          <p:cNvPr id="183" name="text-9s96674"/>
          <p:cNvSpPr txBox="1"/>
          <p:nvPr/>
        </p:nvSpPr>
        <p:spPr>
          <a:xfrm>
            <a:off x="598168" y="838200"/>
            <a:ext cx="10481314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>
              <a:defRPr sz="2200">
                <a:solidFill>
                  <a:srgbClr val="FAF8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Telegram helps the owner inspect and approve. CallOps owns the execution.</a:t>
            </a:r>
          </a:p>
        </p:txBody>
      </p:sp>
      <p:sp>
        <p:nvSpPr>
          <p:cNvPr id="184" name="rect-blui0d9"/>
          <p:cNvSpPr/>
          <p:nvPr/>
        </p:nvSpPr>
        <p:spPr>
          <a:xfrm>
            <a:off x="457200" y="1562100"/>
            <a:ext cx="11277600" cy="4610100"/>
          </a:xfrm>
          <a:prstGeom prst="roundRect">
            <a:avLst>
              <a:gd name="adj" fmla="val 2479"/>
            </a:avLst>
          </a:prstGeom>
          <a:solidFill>
            <a:srgbClr val="151020"/>
          </a:solidFill>
          <a:ln w="19050">
            <a:solidFill>
              <a:srgbClr val="FF8094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185" name="image7.png" descr="image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ext-csvzr4l"/>
          <p:cNvSpPr txBox="1"/>
          <p:nvPr/>
        </p:nvSpPr>
        <p:spPr>
          <a:xfrm>
            <a:off x="636269" y="6210301"/>
            <a:ext cx="2289812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Proactive brief</a:t>
            </a:r>
          </a:p>
        </p:txBody>
      </p:sp>
      <p:sp>
        <p:nvSpPr>
          <p:cNvPr id="187" name="text-vq32llh"/>
          <p:cNvSpPr txBox="1"/>
          <p:nvPr/>
        </p:nvSpPr>
        <p:spPr>
          <a:xfrm>
            <a:off x="335089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Evidence drill-down</a:t>
            </a:r>
          </a:p>
        </p:txBody>
      </p:sp>
      <p:sp>
        <p:nvSpPr>
          <p:cNvPr id="188" name="text-651c7jx"/>
          <p:cNvSpPr txBox="1"/>
          <p:nvPr/>
        </p:nvSpPr>
        <p:spPr>
          <a:xfrm>
            <a:off x="6065518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E3D2FF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Owner approval</a:t>
            </a:r>
          </a:p>
        </p:txBody>
      </p:sp>
      <p:sp>
        <p:nvSpPr>
          <p:cNvPr id="189" name="text-e99mlej"/>
          <p:cNvSpPr txBox="1"/>
          <p:nvPr/>
        </p:nvSpPr>
        <p:spPr>
          <a:xfrm>
            <a:off x="8780143" y="6210301"/>
            <a:ext cx="2289813" cy="196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>
            <a:lvl1pPr algn="ctr">
              <a:defRPr sz="600">
                <a:solidFill>
                  <a:srgbClr val="FF8094"/>
                </a:solidFill>
                <a:latin typeface="PingFang SC Semibold"/>
                <a:ea typeface="PingFang SC Semibold"/>
                <a:cs typeface="PingFang SC Semibold"/>
                <a:sym typeface="PingFang SC Semibold"/>
              </a:defRPr>
            </a:lvl1pPr>
          </a:lstStyle>
          <a:p>
            <a:pPr/>
            <a:r>
              <a:t>CallOps execution</a:t>
            </a:r>
          </a:p>
        </p:txBody>
      </p:sp>
      <p:pic>
        <p:nvPicPr>
          <p:cNvPr id="190" name="image11.png" descr="image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2450" y="1657350"/>
            <a:ext cx="11087100" cy="441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