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media1.mp4" ContentType="video/unknown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1.jpeg" ContentType="image/jpeg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2.jpeg" ContentType="image/jpe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" name="Shape 3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4" name="Shape 20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0" name="Shape 22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7" name="Shape 23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8" name="Shape 25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9" name="Shape 26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3" name="Shape 28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9" name="Shape 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0" name="Shape 10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1" name="Shape 11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Shape 1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6" name="Shape 14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本页播放 90 秒中文视频，结束后进入第 7 页打开系统证据。</a:t>
            </a:r>
          </a:p>
          <a:p>
            <a:pPr/>
          </a:p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/Users/liuxue/Documents/Codex/callops-kuala-lumpur-talk/output/callops-kuala-lumpur-demo-cn-v3.1-action-story-review.mp4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2" name="Shape 16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5" name="Shape 17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1" name="Shape 19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914400" y="1844675"/>
            <a:ext cx="10363200" cy="2041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1828800" y="3886200"/>
            <a:ext cx="8534400" cy="2971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1.jpeg"/><Relationship Id="rId5" Type="http://schemas.openxmlformats.org/officeDocument/2006/relationships/image" Target="../media/image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8.png"/><Relationship Id="rId6" Type="http://schemas.openxmlformats.org/officeDocument/2006/relationships/image" Target="../media/image9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video" Target="../media/media1.mp4"/><Relationship Id="rId5" Type="http://schemas.microsoft.com/office/2007/relationships/media" Target="../media/media1.mp4"/><Relationship Id="rId6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.jpeg"/><Relationship Id="rId5" Type="http://schemas.openxmlformats.org/officeDocument/2006/relationships/image" Target="../media/image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2450" y="419026"/>
            <a:ext cx="323850" cy="2859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text-fxdmp3c"/>
          <p:cNvSpPr txBox="1"/>
          <p:nvPr/>
        </p:nvSpPr>
        <p:spPr>
          <a:xfrm>
            <a:off x="1055369" y="466725"/>
            <a:ext cx="2385062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7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· ENTERPRISE AI</a:t>
            </a:r>
          </a:p>
        </p:txBody>
      </p:sp>
      <p:sp>
        <p:nvSpPr>
          <p:cNvPr id="22" name="text-t1i3xiq"/>
          <p:cNvSpPr txBox="1"/>
          <p:nvPr/>
        </p:nvSpPr>
        <p:spPr>
          <a:xfrm>
            <a:off x="598169" y="1447800"/>
            <a:ext cx="10576562" cy="78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sz="3959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让复杂业务</a:t>
            </a:r>
          </a:p>
        </p:txBody>
      </p:sp>
      <p:sp>
        <p:nvSpPr>
          <p:cNvPr id="23" name="text-cgirlhs"/>
          <p:cNvSpPr txBox="1"/>
          <p:nvPr/>
        </p:nvSpPr>
        <p:spPr>
          <a:xfrm>
            <a:off x="598169" y="2362200"/>
            <a:ext cx="10862312" cy="78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sz="3959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真正由 AI 运行。</a:t>
            </a:r>
          </a:p>
        </p:txBody>
      </p:sp>
      <p:sp>
        <p:nvSpPr>
          <p:cNvPr id="24" name="line-f7px0h4"/>
          <p:cNvSpPr/>
          <p:nvPr/>
        </p:nvSpPr>
        <p:spPr>
          <a:xfrm>
            <a:off x="571500" y="3638550"/>
            <a:ext cx="11049001" cy="0"/>
          </a:xfrm>
          <a:prstGeom prst="line">
            <a:avLst/>
          </a:prstGeom>
          <a:ln w="285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" name="text-bmj3uvy"/>
          <p:cNvSpPr txBox="1"/>
          <p:nvPr/>
        </p:nvSpPr>
        <p:spPr>
          <a:xfrm>
            <a:off x="617219" y="4019550"/>
            <a:ext cx="7147562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41247">
              <a:defRPr sz="2208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企业 AI 定制开发与生产交付</a:t>
            </a:r>
          </a:p>
        </p:txBody>
      </p:sp>
      <p:sp>
        <p:nvSpPr>
          <p:cNvPr id="26" name="text-g08gk73"/>
          <p:cNvSpPr txBox="1"/>
          <p:nvPr/>
        </p:nvSpPr>
        <p:spPr>
          <a:xfrm>
            <a:off x="617219" y="4743450"/>
            <a:ext cx="10576562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从业务设计、产品开发、系统耦合，到上线运营与持续进化</a:t>
            </a:r>
          </a:p>
        </p:txBody>
      </p:sp>
      <p:sp>
        <p:nvSpPr>
          <p:cNvPr id="27" name="rect-4r1jmc1"/>
          <p:cNvSpPr/>
          <p:nvPr/>
        </p:nvSpPr>
        <p:spPr>
          <a:xfrm>
            <a:off x="571500" y="5753100"/>
            <a:ext cx="3886200" cy="361950"/>
          </a:xfrm>
          <a:prstGeom prst="roundRect">
            <a:avLst>
              <a:gd name="adj" fmla="val 50000"/>
            </a:avLst>
          </a:prstGeom>
          <a:solidFill>
            <a:srgbClr val="3FD6FF">
              <a:alpha val="9412"/>
            </a:srgbClr>
          </a:solidFill>
          <a:ln>
            <a:solidFill>
              <a:srgbClr val="3FD6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" name="text-tn90j60"/>
          <p:cNvSpPr txBox="1"/>
          <p:nvPr/>
        </p:nvSpPr>
        <p:spPr>
          <a:xfrm>
            <a:off x="712469" y="5829300"/>
            <a:ext cx="360426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400">
                <a:solidFill>
                  <a:srgbClr val="3FD6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Sean Liu（刘学）· Redsparks 创始人兼 CEO · 吉隆坡</a:t>
            </a:r>
          </a:p>
        </p:txBody>
      </p:sp>
      <p:sp>
        <p:nvSpPr>
          <p:cNvPr id="29" name="text-cxnas52"/>
          <p:cNvSpPr txBox="1"/>
          <p:nvPr/>
        </p:nvSpPr>
        <p:spPr>
          <a:xfrm>
            <a:off x="8351519" y="5905500"/>
            <a:ext cx="322326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4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中文演讲 · 现场英文翻译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text-ho9seji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95" name="text-6ftw8oz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复检与学习 · 经营影响账本</a:t>
            </a:r>
          </a:p>
        </p:txBody>
      </p:sp>
      <p:sp>
        <p:nvSpPr>
          <p:cNvPr id="196" name="line-4yhpe9v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7" name="text-edjke18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198" name="text-gvaxcok"/>
          <p:cNvSpPr txBox="1"/>
          <p:nvPr/>
        </p:nvSpPr>
        <p:spPr>
          <a:xfrm>
            <a:off x="598169" y="838200"/>
            <a:ext cx="10671812" cy="615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29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系统只保留产生真实改变的方法；无效建议会被修改或停止。</a:t>
            </a:r>
          </a:p>
        </p:txBody>
      </p:sp>
      <p:sp>
        <p:nvSpPr>
          <p:cNvPr id="199" name="rect-r8hlyz9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3FD6F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200" name="image.jpeg" descr="image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text-5xxvg1c"/>
          <p:cNvSpPr txBox="1"/>
          <p:nvPr/>
        </p:nvSpPr>
        <p:spPr>
          <a:xfrm>
            <a:off x="617219" y="6191250"/>
            <a:ext cx="1095756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0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匿名观察 · 多因素结果 · 敏感标准与人员决策仍由人审批。</a:t>
            </a:r>
          </a:p>
        </p:txBody>
      </p:sp>
      <p:pic>
        <p:nvPicPr>
          <p:cNvPr id="202" name="image12.png" descr="image1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text-forvojr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208" name="text-9vvu94l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能力模型 · Enterprise AI</a:t>
            </a:r>
          </a:p>
        </p:txBody>
      </p:sp>
      <p:sp>
        <p:nvSpPr>
          <p:cNvPr id="209" name="line-74oymy6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0" name="text-r0wo9na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11</a:t>
            </a:r>
          </a:p>
        </p:txBody>
      </p:sp>
      <p:sp>
        <p:nvSpPr>
          <p:cNvPr id="211" name="text-lqr31w6"/>
          <p:cNvSpPr txBox="1"/>
          <p:nvPr/>
        </p:nvSpPr>
        <p:spPr>
          <a:xfrm>
            <a:off x="598169" y="857250"/>
            <a:ext cx="10671812" cy="602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905255">
              <a:defRPr sz="2772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真正的企业 AI，不是一个模型；是四层系统同时工作。</a:t>
            </a:r>
          </a:p>
        </p:txBody>
      </p:sp>
      <p:sp>
        <p:nvSpPr>
          <p:cNvPr id="212" name="rect-gvn3mty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213" name="image2.jpeg" descr="image2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rect-edc4wrd"/>
          <p:cNvSpPr/>
          <p:nvPr/>
        </p:nvSpPr>
        <p:spPr>
          <a:xfrm>
            <a:off x="571500" y="6153150"/>
            <a:ext cx="2571750" cy="285750"/>
          </a:xfrm>
          <a:prstGeom prst="roundRect">
            <a:avLst>
              <a:gd name="adj" fmla="val 50000"/>
            </a:avLst>
          </a:prstGeom>
          <a:solidFill>
            <a:srgbClr val="BE97FF">
              <a:alpha val="9412"/>
            </a:srgbClr>
          </a:solidFill>
          <a:ln>
            <a:solidFill>
              <a:srgbClr val="BE97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5" name="text-mrwe0qk"/>
          <p:cNvSpPr txBox="1"/>
          <p:nvPr/>
        </p:nvSpPr>
        <p:spPr>
          <a:xfrm>
            <a:off x="712469" y="6229350"/>
            <a:ext cx="2289812" cy="183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500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公开能力模型 · 不展示内部逻辑</a:t>
            </a:r>
          </a:p>
        </p:txBody>
      </p:sp>
      <p:sp>
        <p:nvSpPr>
          <p:cNvPr id="216" name="text-r5yqivq"/>
          <p:cNvSpPr txBox="1"/>
          <p:nvPr/>
        </p:nvSpPr>
        <p:spPr>
          <a:xfrm>
            <a:off x="7760969" y="6219825"/>
            <a:ext cx="3813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4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业务 × 数据 × AI × 控制，贯穿感知、决策、行动与学习</a:t>
            </a:r>
          </a:p>
        </p:txBody>
      </p:sp>
      <p:pic>
        <p:nvPicPr>
          <p:cNvPr id="217" name="image13.png" descr="image1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14.png" descr="image1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text-1j69ymv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224" name="text-xxfgjqb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系统证据 · Management Action Trace</a:t>
            </a:r>
          </a:p>
        </p:txBody>
      </p:sp>
      <p:sp>
        <p:nvSpPr>
          <p:cNvPr id="225" name="line-6h96it3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6" name="text-6vao9mn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12</a:t>
            </a:r>
          </a:p>
        </p:txBody>
      </p:sp>
      <p:sp>
        <p:nvSpPr>
          <p:cNvPr id="227" name="text-9s96674"/>
          <p:cNvSpPr txBox="1"/>
          <p:nvPr/>
        </p:nvSpPr>
        <p:spPr>
          <a:xfrm>
            <a:off x="598169" y="838200"/>
            <a:ext cx="10481312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905255">
              <a:defRPr sz="297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强，不是回答得漂亮；是每一步都能追踪、执行和复查。</a:t>
            </a:r>
          </a:p>
        </p:txBody>
      </p:sp>
      <p:sp>
        <p:nvSpPr>
          <p:cNvPr id="228" name="rect-blui0d9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FF8094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229" name="image7.png" descr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text-csvzr4l"/>
          <p:cNvSpPr txBox="1"/>
          <p:nvPr/>
        </p:nvSpPr>
        <p:spPr>
          <a:xfrm>
            <a:off x="636269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证据可追</a:t>
            </a:r>
          </a:p>
        </p:txBody>
      </p:sp>
      <p:sp>
        <p:nvSpPr>
          <p:cNvPr id="231" name="text-vq32llh"/>
          <p:cNvSpPr txBox="1"/>
          <p:nvPr/>
        </p:nvSpPr>
        <p:spPr>
          <a:xfrm>
            <a:off x="3350894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动作可执行</a:t>
            </a:r>
          </a:p>
        </p:txBody>
      </p:sp>
      <p:sp>
        <p:nvSpPr>
          <p:cNvPr id="232" name="text-651c7jx"/>
          <p:cNvSpPr txBox="1"/>
          <p:nvPr/>
        </p:nvSpPr>
        <p:spPr>
          <a:xfrm>
            <a:off x="6065519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权限可审计</a:t>
            </a:r>
          </a:p>
        </p:txBody>
      </p:sp>
      <p:sp>
        <p:nvSpPr>
          <p:cNvPr id="233" name="text-e99mlej"/>
          <p:cNvSpPr txBox="1"/>
          <p:nvPr/>
        </p:nvSpPr>
        <p:spPr>
          <a:xfrm>
            <a:off x="8780144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FF8094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结果可复查</a:t>
            </a:r>
          </a:p>
        </p:txBody>
      </p:sp>
      <p:pic>
        <p:nvPicPr>
          <p:cNvPr id="234" name="image8.png" descr="image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15.png" descr="image1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text-p5uxtxi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241" name="text-gc1hymy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Redsparks 壁垒 · 模型可替换</a:t>
            </a:r>
          </a:p>
        </p:txBody>
      </p:sp>
      <p:sp>
        <p:nvSpPr>
          <p:cNvPr id="242" name="line-i9y8suw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43" name="text-9yh8qlg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13</a:t>
            </a:r>
          </a:p>
        </p:txBody>
      </p:sp>
      <p:sp>
        <p:nvSpPr>
          <p:cNvPr id="244" name="text-tzqpwjw"/>
          <p:cNvSpPr txBox="1"/>
          <p:nvPr/>
        </p:nvSpPr>
        <p:spPr>
          <a:xfrm>
            <a:off x="598169" y="895350"/>
            <a:ext cx="10767062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31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模型会越来越便宜；真正难复制的是企业的 AI 操作系统。</a:t>
            </a:r>
          </a:p>
        </p:txBody>
      </p:sp>
      <p:sp>
        <p:nvSpPr>
          <p:cNvPr id="245" name="text-7e0arg2"/>
          <p:cNvSpPr txBox="1"/>
          <p:nvPr/>
        </p:nvSpPr>
        <p:spPr>
          <a:xfrm>
            <a:off x="598169" y="2076450"/>
            <a:ext cx="4004312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04672">
              <a:defRPr sz="4224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业务模型</a:t>
            </a:r>
          </a:p>
        </p:txBody>
      </p:sp>
      <p:sp>
        <p:nvSpPr>
          <p:cNvPr id="246" name="text-inz5bqq"/>
          <p:cNvSpPr txBox="1"/>
          <p:nvPr/>
        </p:nvSpPr>
        <p:spPr>
          <a:xfrm>
            <a:off x="4503419" y="2209800"/>
            <a:ext cx="861062" cy="57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b="1" sz="3100">
                <a:solidFill>
                  <a:srgbClr val="8B3C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47" name="text-2yfipac"/>
          <p:cNvSpPr txBox="1"/>
          <p:nvPr/>
        </p:nvSpPr>
        <p:spPr>
          <a:xfrm>
            <a:off x="5455919" y="2076450"/>
            <a:ext cx="4766312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04672">
              <a:defRPr sz="4224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数据关系</a:t>
            </a:r>
          </a:p>
        </p:txBody>
      </p:sp>
      <p:sp>
        <p:nvSpPr>
          <p:cNvPr id="248" name="text-olivrdz"/>
          <p:cNvSpPr txBox="1"/>
          <p:nvPr/>
        </p:nvSpPr>
        <p:spPr>
          <a:xfrm>
            <a:off x="636269" y="3009900"/>
            <a:ext cx="4099562" cy="272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0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谁负责 · 什么结果 · 何时行动</a:t>
            </a:r>
          </a:p>
        </p:txBody>
      </p:sp>
      <p:sp>
        <p:nvSpPr>
          <p:cNvPr id="249" name="line-nrqyg1e"/>
          <p:cNvSpPr/>
          <p:nvPr/>
        </p:nvSpPr>
        <p:spPr>
          <a:xfrm>
            <a:off x="571500" y="3600450"/>
            <a:ext cx="1104900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0" name="text-h2hox2a"/>
          <p:cNvSpPr txBox="1"/>
          <p:nvPr/>
        </p:nvSpPr>
        <p:spPr>
          <a:xfrm>
            <a:off x="655319" y="4038600"/>
            <a:ext cx="3051812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13816">
              <a:defRPr sz="2492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执行系统</a:t>
            </a:r>
          </a:p>
        </p:txBody>
      </p:sp>
      <p:sp>
        <p:nvSpPr>
          <p:cNvPr id="251" name="text-la85gxv"/>
          <p:cNvSpPr txBox="1"/>
          <p:nvPr/>
        </p:nvSpPr>
        <p:spPr>
          <a:xfrm>
            <a:off x="674369" y="4686300"/>
            <a:ext cx="238506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0391">
              <a:defRPr sz="1023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CRM · PBX · IM · 权限 · 审批</a:t>
            </a:r>
          </a:p>
        </p:txBody>
      </p:sp>
      <p:sp>
        <p:nvSpPr>
          <p:cNvPr id="252" name="text-4jctxzi"/>
          <p:cNvSpPr txBox="1"/>
          <p:nvPr/>
        </p:nvSpPr>
        <p:spPr>
          <a:xfrm>
            <a:off x="4312919" y="4038600"/>
            <a:ext cx="4194812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13816">
              <a:defRPr sz="2492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评测与学习</a:t>
            </a:r>
          </a:p>
        </p:txBody>
      </p:sp>
      <p:sp>
        <p:nvSpPr>
          <p:cNvPr id="253" name="text-n2awoxc"/>
          <p:cNvSpPr txBox="1"/>
          <p:nvPr/>
        </p:nvSpPr>
        <p:spPr>
          <a:xfrm>
            <a:off x="4331969" y="4686300"/>
            <a:ext cx="276606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0391">
              <a:defRPr sz="1023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证据 · 复查 · 版本 · 受控发布</a:t>
            </a:r>
          </a:p>
        </p:txBody>
      </p:sp>
      <p:sp>
        <p:nvSpPr>
          <p:cNvPr id="254" name="rect-ko9sxx1"/>
          <p:cNvSpPr/>
          <p:nvPr/>
        </p:nvSpPr>
        <p:spPr>
          <a:xfrm>
            <a:off x="8572500" y="3829050"/>
            <a:ext cx="3048000" cy="1314450"/>
          </a:xfrm>
          <a:prstGeom prst="roundRect">
            <a:avLst>
              <a:gd name="adj" fmla="val 8696"/>
            </a:avLst>
          </a:prstGeom>
          <a:solidFill>
            <a:srgbClr val="151020"/>
          </a:solidFill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5" name="text-7g4gq6x"/>
          <p:cNvSpPr txBox="1"/>
          <p:nvPr/>
        </p:nvSpPr>
        <p:spPr>
          <a:xfrm>
            <a:off x="8923019" y="4076700"/>
            <a:ext cx="2346962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algn="ctr" defTabSz="832104">
              <a:defRPr sz="1638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模型可换</a:t>
            </a:r>
          </a:p>
          <a:p>
            <a:pPr algn="ctr" defTabSz="832104">
              <a:defRPr sz="1638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能力不丢</a:t>
            </a:r>
          </a:p>
        </p:txBody>
      </p:sp>
      <p:sp>
        <p:nvSpPr>
          <p:cNvPr id="256" name="text-hx9j65n"/>
          <p:cNvSpPr txBox="1"/>
          <p:nvPr/>
        </p:nvSpPr>
        <p:spPr>
          <a:xfrm>
            <a:off x="617219" y="5772150"/>
            <a:ext cx="1095756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900">
                <a:solidFill>
                  <a:srgbClr val="6F687D"/>
                </a:solidFill>
                <a:latin typeface="PingFang SC Regular"/>
                <a:ea typeface="PingFang SC Regular"/>
                <a:cs typeface="PingFang SC Regular"/>
                <a:sym typeface="PingFang SC Regular"/>
              </a:defRPr>
            </a:lvl1pPr>
          </a:lstStyle>
          <a:p>
            <a:pPr/>
            <a:r>
              <a:t>Redsparks 不押注某一个大模型；我们把模型放进可治理、可执行、可持续进化的企业系统。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8B3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4350" y="340592"/>
            <a:ext cx="285750" cy="252266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text-n30mu45"/>
          <p:cNvSpPr txBox="1"/>
          <p:nvPr/>
        </p:nvSpPr>
        <p:spPr>
          <a:xfrm>
            <a:off x="9437369" y="400050"/>
            <a:ext cx="20993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400">
                <a:solidFill>
                  <a:srgbClr val="E6D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NEXT · 受控扩张</a:t>
            </a:r>
          </a:p>
        </p:txBody>
      </p:sp>
      <p:sp>
        <p:nvSpPr>
          <p:cNvPr id="262" name="text-8aalu0m"/>
          <p:cNvSpPr txBox="1"/>
          <p:nvPr/>
        </p:nvSpPr>
        <p:spPr>
          <a:xfrm>
            <a:off x="598169" y="1143000"/>
            <a:ext cx="7719062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795527">
              <a:defRPr sz="3132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AI 不再只管理电话。</a:t>
            </a:r>
          </a:p>
        </p:txBody>
      </p:sp>
      <p:sp>
        <p:nvSpPr>
          <p:cNvPr id="263" name="text-1v0zahe"/>
          <p:cNvSpPr txBox="1"/>
          <p:nvPr/>
        </p:nvSpPr>
        <p:spPr>
          <a:xfrm>
            <a:off x="560069" y="1847850"/>
            <a:ext cx="9433562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43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它会接管整个客户互动链的日常运营。</a:t>
            </a:r>
          </a:p>
        </p:txBody>
      </p:sp>
      <p:sp>
        <p:nvSpPr>
          <p:cNvPr id="264" name="text-m44h1tp"/>
          <p:cNvSpPr txBox="1"/>
          <p:nvPr/>
        </p:nvSpPr>
        <p:spPr>
          <a:xfrm>
            <a:off x="598169" y="3219450"/>
            <a:ext cx="7719062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795527">
              <a:defRPr sz="2784">
                <a:solidFill>
                  <a:srgbClr val="DEC9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IM 行为管理 · 实时辅助</a:t>
            </a:r>
          </a:p>
        </p:txBody>
      </p:sp>
      <p:sp>
        <p:nvSpPr>
          <p:cNvPr id="265" name="text-sosqjjg"/>
          <p:cNvSpPr txBox="1"/>
          <p:nvPr/>
        </p:nvSpPr>
        <p:spPr>
          <a:xfrm>
            <a:off x="579119" y="3886200"/>
            <a:ext cx="10957562" cy="87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795527">
              <a:defRPr sz="4437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经授权 AI 外呼 · 跨系统执行</a:t>
            </a:r>
          </a:p>
        </p:txBody>
      </p:sp>
      <p:sp>
        <p:nvSpPr>
          <p:cNvPr id="266" name="line-kff9xv2"/>
          <p:cNvSpPr/>
          <p:nvPr/>
        </p:nvSpPr>
        <p:spPr>
          <a:xfrm>
            <a:off x="571500" y="5219700"/>
            <a:ext cx="11029951" cy="0"/>
          </a:xfrm>
          <a:prstGeom prst="line">
            <a:avLst/>
          </a:prstGeom>
          <a:ln>
            <a:solidFill>
              <a:srgbClr val="C69D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7" name="text-ovbuba4"/>
          <p:cNvSpPr txBox="1"/>
          <p:nvPr/>
        </p:nvSpPr>
        <p:spPr>
          <a:xfrm>
            <a:off x="617219" y="5543550"/>
            <a:ext cx="10957562" cy="450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 defTabSz="877823">
              <a:defRPr sz="1919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所有新增能力仍经过试点、权限、审批与合规验证；AI 扩大执行范围，但不取消人的责任。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2450" y="419026"/>
            <a:ext cx="323850" cy="285900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text-fxdmp3c"/>
          <p:cNvSpPr txBox="1"/>
          <p:nvPr/>
        </p:nvSpPr>
        <p:spPr>
          <a:xfrm>
            <a:off x="1055369" y="466725"/>
            <a:ext cx="2385062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7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273" name="text-t1i3xiq"/>
          <p:cNvSpPr txBox="1"/>
          <p:nvPr/>
        </p:nvSpPr>
        <p:spPr>
          <a:xfrm>
            <a:off x="598169" y="1447800"/>
            <a:ext cx="7338062" cy="78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sz="3959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CallOps 只是一个证明。</a:t>
            </a:r>
          </a:p>
        </p:txBody>
      </p:sp>
      <p:sp>
        <p:nvSpPr>
          <p:cNvPr id="274" name="text-cgirlhs"/>
          <p:cNvSpPr txBox="1"/>
          <p:nvPr/>
        </p:nvSpPr>
        <p:spPr>
          <a:xfrm>
            <a:off x="598169" y="2362200"/>
            <a:ext cx="7528562" cy="78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26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复杂业务，也能变成会运行、会学习的 AI 系统。</a:t>
            </a:r>
          </a:p>
        </p:txBody>
      </p:sp>
      <p:sp>
        <p:nvSpPr>
          <p:cNvPr id="275" name="line-f7px0h4"/>
          <p:cNvSpPr/>
          <p:nvPr/>
        </p:nvSpPr>
        <p:spPr>
          <a:xfrm>
            <a:off x="571500" y="3638550"/>
            <a:ext cx="11049001" cy="0"/>
          </a:xfrm>
          <a:prstGeom prst="line">
            <a:avLst/>
          </a:prstGeom>
          <a:ln w="285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6" name="text-bmj3uvy"/>
          <p:cNvSpPr txBox="1"/>
          <p:nvPr/>
        </p:nvSpPr>
        <p:spPr>
          <a:xfrm>
            <a:off x="617219" y="3962400"/>
            <a:ext cx="7147562" cy="552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22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Redsparks 专门解决大型、复杂、依赖人的业务问题。</a:t>
            </a:r>
          </a:p>
        </p:txBody>
      </p:sp>
      <p:sp>
        <p:nvSpPr>
          <p:cNvPr id="277" name="text-g08gk73"/>
          <p:cNvSpPr txBox="1"/>
          <p:nvPr/>
        </p:nvSpPr>
        <p:spPr>
          <a:xfrm>
            <a:off x="617219" y="4686300"/>
            <a:ext cx="7147562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如果你的企业也有一套靠人硬撑的流程，我们可以一起重做它。</a:t>
            </a:r>
          </a:p>
        </p:txBody>
      </p:sp>
      <p:sp>
        <p:nvSpPr>
          <p:cNvPr id="278" name="rect-4r1jmc1"/>
          <p:cNvSpPr/>
          <p:nvPr/>
        </p:nvSpPr>
        <p:spPr>
          <a:xfrm>
            <a:off x="571500" y="5753100"/>
            <a:ext cx="3886200" cy="361950"/>
          </a:xfrm>
          <a:prstGeom prst="roundRect">
            <a:avLst>
              <a:gd name="adj" fmla="val 50000"/>
            </a:avLst>
          </a:prstGeom>
          <a:solidFill>
            <a:srgbClr val="3FD6FF">
              <a:alpha val="9412"/>
            </a:srgbClr>
          </a:solidFill>
          <a:ln>
            <a:solidFill>
              <a:srgbClr val="3FD6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9" name="text-tn90j60"/>
          <p:cNvSpPr txBox="1"/>
          <p:nvPr/>
        </p:nvSpPr>
        <p:spPr>
          <a:xfrm>
            <a:off x="712469" y="5829300"/>
            <a:ext cx="360426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400">
                <a:solidFill>
                  <a:srgbClr val="3FD6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Sean Liu（刘学）· Redsparks 创始人兼 CEO</a:t>
            </a:r>
          </a:p>
        </p:txBody>
      </p:sp>
      <p:sp>
        <p:nvSpPr>
          <p:cNvPr id="280" name="text-cxnas52"/>
          <p:cNvSpPr txBox="1"/>
          <p:nvPr/>
        </p:nvSpPr>
        <p:spPr>
          <a:xfrm>
            <a:off x="8351519" y="5905500"/>
            <a:ext cx="322326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4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扫码 · 测试 AI 自动应答 · 联系</a:t>
            </a:r>
          </a:p>
        </p:txBody>
      </p:sp>
      <p:pic>
        <p:nvPicPr>
          <p:cNvPr id="281" name="image16.png" descr="image1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972550" y="3333750"/>
            <a:ext cx="2152650" cy="2152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text-ahigyoa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35" name="text-evme7v7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REDSPARKS · 企业 AI 定制开发与生产交付</a:t>
            </a:r>
          </a:p>
        </p:txBody>
      </p:sp>
      <p:sp>
        <p:nvSpPr>
          <p:cNvPr id="36" name="line-93km3lx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" name="text-6xpy1jd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38" name="text-z0nx20f"/>
          <p:cNvSpPr txBox="1"/>
          <p:nvPr/>
        </p:nvSpPr>
        <p:spPr>
          <a:xfrm>
            <a:off x="598169" y="914400"/>
            <a:ext cx="10767062" cy="70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33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我们把企业最难的一段业务，重新做成 AI 系统。</a:t>
            </a:r>
          </a:p>
        </p:txBody>
      </p:sp>
      <p:sp>
        <p:nvSpPr>
          <p:cNvPr id="39" name="text-hplhxot"/>
          <p:cNvSpPr txBox="1"/>
          <p:nvPr/>
        </p:nvSpPr>
        <p:spPr>
          <a:xfrm>
            <a:off x="617219" y="1981200"/>
            <a:ext cx="1813562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700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先懂业务</a:t>
            </a:r>
          </a:p>
        </p:txBody>
      </p:sp>
      <p:sp>
        <p:nvSpPr>
          <p:cNvPr id="40" name="text-wrn175s"/>
          <p:cNvSpPr txBox="1"/>
          <p:nvPr/>
        </p:nvSpPr>
        <p:spPr>
          <a:xfrm>
            <a:off x="617219" y="2286000"/>
            <a:ext cx="1813562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3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目标、人员与决策</a:t>
            </a:r>
          </a:p>
        </p:txBody>
      </p:sp>
      <p:sp>
        <p:nvSpPr>
          <p:cNvPr id="41" name="line-tvf581l"/>
          <p:cNvSpPr/>
          <p:nvPr/>
        </p:nvSpPr>
        <p:spPr>
          <a:xfrm>
            <a:off x="838200" y="2800350"/>
            <a:ext cx="1371601" cy="0"/>
          </a:xfrm>
          <a:prstGeom prst="line">
            <a:avLst/>
          </a:prstGeom>
          <a:ln w="28575">
            <a:solidFill>
              <a:srgbClr val="BE97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" name="text-ueqx03s"/>
          <p:cNvSpPr txBox="1"/>
          <p:nvPr/>
        </p:nvSpPr>
        <p:spPr>
          <a:xfrm>
            <a:off x="2827019" y="1981200"/>
            <a:ext cx="1813562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700">
                <a:solidFill>
                  <a:srgbClr val="3FD6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重构流程</a:t>
            </a:r>
          </a:p>
        </p:txBody>
      </p:sp>
      <p:sp>
        <p:nvSpPr>
          <p:cNvPr id="43" name="text-gk8ftst"/>
          <p:cNvSpPr txBox="1"/>
          <p:nvPr/>
        </p:nvSpPr>
        <p:spPr>
          <a:xfrm>
            <a:off x="2827019" y="2286000"/>
            <a:ext cx="1813562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2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AI 如何进入每天的工作</a:t>
            </a:r>
          </a:p>
        </p:txBody>
      </p:sp>
      <p:sp>
        <p:nvSpPr>
          <p:cNvPr id="44" name="line-8706xpd"/>
          <p:cNvSpPr/>
          <p:nvPr/>
        </p:nvSpPr>
        <p:spPr>
          <a:xfrm>
            <a:off x="3048000" y="2800350"/>
            <a:ext cx="1371601" cy="0"/>
          </a:xfrm>
          <a:prstGeom prst="line">
            <a:avLst/>
          </a:prstGeom>
          <a:ln w="28575">
            <a:solidFill>
              <a:srgbClr val="3FD6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" name="text-ddukquo"/>
          <p:cNvSpPr txBox="1"/>
          <p:nvPr/>
        </p:nvSpPr>
        <p:spPr>
          <a:xfrm>
            <a:off x="5036819" y="1981200"/>
            <a:ext cx="1813562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700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定制开发</a:t>
            </a:r>
          </a:p>
        </p:txBody>
      </p:sp>
      <p:sp>
        <p:nvSpPr>
          <p:cNvPr id="46" name="text-kct6k8d"/>
          <p:cNvSpPr txBox="1"/>
          <p:nvPr/>
        </p:nvSpPr>
        <p:spPr>
          <a:xfrm>
            <a:off x="5036819" y="2286000"/>
            <a:ext cx="1813562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3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算法、产品与数据</a:t>
            </a:r>
          </a:p>
        </p:txBody>
      </p:sp>
      <p:sp>
        <p:nvSpPr>
          <p:cNvPr id="47" name="line-squl2l1"/>
          <p:cNvSpPr/>
          <p:nvPr/>
        </p:nvSpPr>
        <p:spPr>
          <a:xfrm>
            <a:off x="5257800" y="2800350"/>
            <a:ext cx="1371601" cy="0"/>
          </a:xfrm>
          <a:prstGeom prst="line">
            <a:avLst/>
          </a:prstGeom>
          <a:ln w="28575">
            <a:solidFill>
              <a:srgbClr val="35E08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8" name="text-7psixuh"/>
          <p:cNvSpPr txBox="1"/>
          <p:nvPr/>
        </p:nvSpPr>
        <p:spPr>
          <a:xfrm>
            <a:off x="7246619" y="1981200"/>
            <a:ext cx="1813562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700">
                <a:solidFill>
                  <a:srgbClr val="FFC857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系统耦合</a:t>
            </a:r>
          </a:p>
        </p:txBody>
      </p:sp>
      <p:sp>
        <p:nvSpPr>
          <p:cNvPr id="49" name="text-1qnjrxx"/>
          <p:cNvSpPr txBox="1"/>
          <p:nvPr/>
        </p:nvSpPr>
        <p:spPr>
          <a:xfrm>
            <a:off x="7246619" y="2286000"/>
            <a:ext cx="1813562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2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CRM、PBX、IM 与权限</a:t>
            </a:r>
          </a:p>
        </p:txBody>
      </p:sp>
      <p:sp>
        <p:nvSpPr>
          <p:cNvPr id="50" name="line-ph0149g"/>
          <p:cNvSpPr/>
          <p:nvPr/>
        </p:nvSpPr>
        <p:spPr>
          <a:xfrm>
            <a:off x="7467600" y="2800350"/>
            <a:ext cx="1371601" cy="0"/>
          </a:xfrm>
          <a:prstGeom prst="line">
            <a:avLst/>
          </a:prstGeom>
          <a:ln w="28575">
            <a:solidFill>
              <a:srgbClr val="FFC857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1" name="text-5q3h65y"/>
          <p:cNvSpPr txBox="1"/>
          <p:nvPr/>
        </p:nvSpPr>
        <p:spPr>
          <a:xfrm>
            <a:off x="9456419" y="1981200"/>
            <a:ext cx="1813562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700">
                <a:solidFill>
                  <a:srgbClr val="FF8094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生产交付</a:t>
            </a:r>
          </a:p>
        </p:txBody>
      </p:sp>
      <p:sp>
        <p:nvSpPr>
          <p:cNvPr id="52" name="text-nneo62f"/>
          <p:cNvSpPr txBox="1"/>
          <p:nvPr/>
        </p:nvSpPr>
        <p:spPr>
          <a:xfrm>
            <a:off x="9456419" y="2286000"/>
            <a:ext cx="1813562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3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上线、监控与持续升级</a:t>
            </a:r>
          </a:p>
        </p:txBody>
      </p:sp>
      <p:sp>
        <p:nvSpPr>
          <p:cNvPr id="53" name="line-dpfn8s2"/>
          <p:cNvSpPr/>
          <p:nvPr/>
        </p:nvSpPr>
        <p:spPr>
          <a:xfrm>
            <a:off x="9677400" y="2800350"/>
            <a:ext cx="1371601" cy="0"/>
          </a:xfrm>
          <a:prstGeom prst="line">
            <a:avLst/>
          </a:prstGeom>
          <a:ln w="28575">
            <a:solidFill>
              <a:srgbClr val="FF809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" name="circle-zzko7xm"/>
          <p:cNvSpPr/>
          <p:nvPr/>
        </p:nvSpPr>
        <p:spPr>
          <a:xfrm>
            <a:off x="971550" y="3638550"/>
            <a:ext cx="666750" cy="666750"/>
          </a:xfrm>
          <a:prstGeom prst="ellipse">
            <a:avLst/>
          </a:prstGeom>
          <a:solidFill>
            <a:srgbClr val="8B3CFF"/>
          </a:solidFill>
          <a:ln w="31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" name="text-awilpu9"/>
          <p:cNvSpPr txBox="1"/>
          <p:nvPr/>
        </p:nvSpPr>
        <p:spPr>
          <a:xfrm>
            <a:off x="1169669" y="3790950"/>
            <a:ext cx="27051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56" name="text-2xgnacs"/>
          <p:cNvSpPr txBox="1"/>
          <p:nvPr/>
        </p:nvSpPr>
        <p:spPr>
          <a:xfrm>
            <a:off x="541019" y="4533900"/>
            <a:ext cx="1527812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诊断</a:t>
            </a:r>
          </a:p>
        </p:txBody>
      </p:sp>
      <p:sp>
        <p:nvSpPr>
          <p:cNvPr id="57" name="text-7b973d3"/>
          <p:cNvSpPr txBox="1"/>
          <p:nvPr/>
        </p:nvSpPr>
        <p:spPr>
          <a:xfrm>
            <a:off x="2103119" y="3810000"/>
            <a:ext cx="308612" cy="30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3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58" name="circle-5a2uujr"/>
          <p:cNvSpPr/>
          <p:nvPr/>
        </p:nvSpPr>
        <p:spPr>
          <a:xfrm>
            <a:off x="2895600" y="3638550"/>
            <a:ext cx="666750" cy="666750"/>
          </a:xfrm>
          <a:prstGeom prst="ellipse">
            <a:avLst/>
          </a:prstGeom>
          <a:solidFill>
            <a:srgbClr val="8B3CFF"/>
          </a:solidFill>
          <a:ln w="31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9" name="text-lmzikmy"/>
          <p:cNvSpPr txBox="1"/>
          <p:nvPr/>
        </p:nvSpPr>
        <p:spPr>
          <a:xfrm>
            <a:off x="3093719" y="3790950"/>
            <a:ext cx="27051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60" name="text-xy34f3a"/>
          <p:cNvSpPr txBox="1"/>
          <p:nvPr/>
        </p:nvSpPr>
        <p:spPr>
          <a:xfrm>
            <a:off x="2465069" y="4533900"/>
            <a:ext cx="1527812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设计</a:t>
            </a:r>
          </a:p>
        </p:txBody>
      </p:sp>
      <p:sp>
        <p:nvSpPr>
          <p:cNvPr id="61" name="text-cuxgx1o"/>
          <p:cNvSpPr txBox="1"/>
          <p:nvPr/>
        </p:nvSpPr>
        <p:spPr>
          <a:xfrm>
            <a:off x="4027169" y="3810000"/>
            <a:ext cx="308612" cy="30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3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62" name="circle-fnr5eqv"/>
          <p:cNvSpPr/>
          <p:nvPr/>
        </p:nvSpPr>
        <p:spPr>
          <a:xfrm>
            <a:off x="4819650" y="3638550"/>
            <a:ext cx="666750" cy="666750"/>
          </a:xfrm>
          <a:prstGeom prst="ellipse">
            <a:avLst/>
          </a:prstGeom>
          <a:solidFill>
            <a:srgbClr val="8B3CFF"/>
          </a:solidFill>
          <a:ln w="31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3" name="text-mdw84t1"/>
          <p:cNvSpPr txBox="1"/>
          <p:nvPr/>
        </p:nvSpPr>
        <p:spPr>
          <a:xfrm>
            <a:off x="5017769" y="3790950"/>
            <a:ext cx="27051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64" name="text-zkwh53d"/>
          <p:cNvSpPr txBox="1"/>
          <p:nvPr/>
        </p:nvSpPr>
        <p:spPr>
          <a:xfrm>
            <a:off x="4389119" y="4533900"/>
            <a:ext cx="1527812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开发</a:t>
            </a:r>
          </a:p>
        </p:txBody>
      </p:sp>
      <p:sp>
        <p:nvSpPr>
          <p:cNvPr id="65" name="text-vfmmvr8"/>
          <p:cNvSpPr txBox="1"/>
          <p:nvPr/>
        </p:nvSpPr>
        <p:spPr>
          <a:xfrm>
            <a:off x="5951219" y="3810000"/>
            <a:ext cx="308612" cy="30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3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66" name="circle-qq3086a"/>
          <p:cNvSpPr/>
          <p:nvPr/>
        </p:nvSpPr>
        <p:spPr>
          <a:xfrm>
            <a:off x="6743700" y="3638550"/>
            <a:ext cx="666750" cy="666750"/>
          </a:xfrm>
          <a:prstGeom prst="ellipse">
            <a:avLst/>
          </a:prstGeom>
          <a:solidFill>
            <a:srgbClr val="8B3CFF"/>
          </a:solidFill>
          <a:ln w="31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7" name="text-1xev5az"/>
          <p:cNvSpPr txBox="1"/>
          <p:nvPr/>
        </p:nvSpPr>
        <p:spPr>
          <a:xfrm>
            <a:off x="6941819" y="3790950"/>
            <a:ext cx="27051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68" name="text-ijbc2jx"/>
          <p:cNvSpPr txBox="1"/>
          <p:nvPr/>
        </p:nvSpPr>
        <p:spPr>
          <a:xfrm>
            <a:off x="6313169" y="4533900"/>
            <a:ext cx="1527812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集成</a:t>
            </a:r>
          </a:p>
        </p:txBody>
      </p:sp>
      <p:sp>
        <p:nvSpPr>
          <p:cNvPr id="69" name="text-b5ubxoc"/>
          <p:cNvSpPr txBox="1"/>
          <p:nvPr/>
        </p:nvSpPr>
        <p:spPr>
          <a:xfrm>
            <a:off x="7875269" y="3810000"/>
            <a:ext cx="308612" cy="30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3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70" name="circle-boq9476"/>
          <p:cNvSpPr/>
          <p:nvPr/>
        </p:nvSpPr>
        <p:spPr>
          <a:xfrm>
            <a:off x="8667750" y="3638550"/>
            <a:ext cx="666750" cy="666750"/>
          </a:xfrm>
          <a:prstGeom prst="ellipse">
            <a:avLst/>
          </a:prstGeom>
          <a:solidFill>
            <a:srgbClr val="8B3CFF"/>
          </a:solidFill>
          <a:ln w="31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1" name="text-uq0k8yw"/>
          <p:cNvSpPr txBox="1"/>
          <p:nvPr/>
        </p:nvSpPr>
        <p:spPr>
          <a:xfrm>
            <a:off x="8865869" y="3790950"/>
            <a:ext cx="27051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72" name="text-wt61mdw"/>
          <p:cNvSpPr txBox="1"/>
          <p:nvPr/>
        </p:nvSpPr>
        <p:spPr>
          <a:xfrm>
            <a:off x="8237219" y="4533900"/>
            <a:ext cx="1527812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上线</a:t>
            </a:r>
          </a:p>
        </p:txBody>
      </p:sp>
      <p:sp>
        <p:nvSpPr>
          <p:cNvPr id="73" name="text-0jvzick"/>
          <p:cNvSpPr txBox="1"/>
          <p:nvPr/>
        </p:nvSpPr>
        <p:spPr>
          <a:xfrm>
            <a:off x="9799319" y="3810000"/>
            <a:ext cx="308612" cy="30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3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74" name="circle-9mcxtiq"/>
          <p:cNvSpPr/>
          <p:nvPr/>
        </p:nvSpPr>
        <p:spPr>
          <a:xfrm>
            <a:off x="10591800" y="3638550"/>
            <a:ext cx="666750" cy="666750"/>
          </a:xfrm>
          <a:prstGeom prst="ellipse">
            <a:avLst/>
          </a:prstGeom>
          <a:solidFill>
            <a:srgbClr val="35E08F"/>
          </a:solidFill>
          <a:ln w="3175">
            <a:solidFill>
              <a:srgbClr val="35E08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5" name="text-dh6ef65"/>
          <p:cNvSpPr txBox="1"/>
          <p:nvPr/>
        </p:nvSpPr>
        <p:spPr>
          <a:xfrm>
            <a:off x="10789919" y="3790950"/>
            <a:ext cx="27051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6</a:t>
            </a:r>
          </a:p>
        </p:txBody>
      </p:sp>
      <p:sp>
        <p:nvSpPr>
          <p:cNvPr id="76" name="text-hxhb4j2"/>
          <p:cNvSpPr txBox="1"/>
          <p:nvPr/>
        </p:nvSpPr>
        <p:spPr>
          <a:xfrm>
            <a:off x="10161269" y="4533900"/>
            <a:ext cx="1527812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进化</a:t>
            </a:r>
          </a:p>
        </p:txBody>
      </p:sp>
      <p:sp>
        <p:nvSpPr>
          <p:cNvPr id="77" name="text-u8aq6sn"/>
          <p:cNvSpPr txBox="1"/>
          <p:nvPr/>
        </p:nvSpPr>
        <p:spPr>
          <a:xfrm>
            <a:off x="617219" y="5638800"/>
            <a:ext cx="10957562" cy="41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7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Sean 的领导与项目经历包括：屈臣氏中国、招商银行、新东方、瑞安集团、龙湖集团、越秀集团。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text-p5uxtxi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83" name="text-gc1hymy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需求发现 · 先走进真实管理</a:t>
            </a:r>
          </a:p>
        </p:txBody>
      </p:sp>
      <p:sp>
        <p:nvSpPr>
          <p:cNvPr id="84" name="line-i9y8suw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5" name="text-9yh8qlg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86" name="text-tzqpwjw"/>
          <p:cNvSpPr txBox="1"/>
          <p:nvPr/>
        </p:nvSpPr>
        <p:spPr>
          <a:xfrm>
            <a:off x="598169" y="895350"/>
            <a:ext cx="10767062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31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我们先跟着老板、主管和坐席，走完一天的管理工作。</a:t>
            </a:r>
          </a:p>
        </p:txBody>
      </p:sp>
      <p:sp>
        <p:nvSpPr>
          <p:cNvPr id="87" name="text-7e0arg2"/>
          <p:cNvSpPr txBox="1"/>
          <p:nvPr/>
        </p:nvSpPr>
        <p:spPr>
          <a:xfrm>
            <a:off x="598169" y="2076450"/>
            <a:ext cx="4004312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04672">
              <a:defRPr sz="4224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老板</a:t>
            </a:r>
          </a:p>
        </p:txBody>
      </p:sp>
      <p:sp>
        <p:nvSpPr>
          <p:cNvPr id="88" name="text-inz5bqq"/>
          <p:cNvSpPr txBox="1"/>
          <p:nvPr/>
        </p:nvSpPr>
        <p:spPr>
          <a:xfrm>
            <a:off x="4503419" y="2209800"/>
            <a:ext cx="861062" cy="57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b="1" sz="3100">
                <a:solidFill>
                  <a:srgbClr val="8B3C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×</a:t>
            </a:r>
          </a:p>
        </p:txBody>
      </p:sp>
      <p:sp>
        <p:nvSpPr>
          <p:cNvPr id="89" name="text-2yfipac"/>
          <p:cNvSpPr txBox="1"/>
          <p:nvPr/>
        </p:nvSpPr>
        <p:spPr>
          <a:xfrm>
            <a:off x="5455919" y="2076450"/>
            <a:ext cx="4766312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04672">
              <a:defRPr sz="4224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主管</a:t>
            </a:r>
          </a:p>
        </p:txBody>
      </p:sp>
      <p:sp>
        <p:nvSpPr>
          <p:cNvPr id="90" name="text-olivrdz"/>
          <p:cNvSpPr txBox="1"/>
          <p:nvPr/>
        </p:nvSpPr>
        <p:spPr>
          <a:xfrm>
            <a:off x="636269" y="3009900"/>
            <a:ext cx="4099562" cy="272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0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一个只能看结果；一个只能靠抽查。</a:t>
            </a:r>
          </a:p>
        </p:txBody>
      </p:sp>
      <p:sp>
        <p:nvSpPr>
          <p:cNvPr id="91" name="line-nrqyg1e"/>
          <p:cNvSpPr/>
          <p:nvPr/>
        </p:nvSpPr>
        <p:spPr>
          <a:xfrm>
            <a:off x="571500" y="3600450"/>
            <a:ext cx="1104900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2" name="text-h2hox2a"/>
          <p:cNvSpPr txBox="1"/>
          <p:nvPr/>
        </p:nvSpPr>
        <p:spPr>
          <a:xfrm>
            <a:off x="655319" y="4038600"/>
            <a:ext cx="3051812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13816">
              <a:defRPr sz="2492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坐席</a:t>
            </a:r>
          </a:p>
        </p:txBody>
      </p:sp>
      <p:sp>
        <p:nvSpPr>
          <p:cNvPr id="93" name="text-la85gxv"/>
          <p:cNvSpPr txBox="1"/>
          <p:nvPr/>
        </p:nvSpPr>
        <p:spPr>
          <a:xfrm>
            <a:off x="674369" y="4686300"/>
            <a:ext cx="238506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0391">
              <a:defRPr sz="1023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不知道下一通具体改什么</a:t>
            </a:r>
          </a:p>
        </p:txBody>
      </p:sp>
      <p:sp>
        <p:nvSpPr>
          <p:cNvPr id="94" name="text-4jctxzi"/>
          <p:cNvSpPr txBox="1"/>
          <p:nvPr/>
        </p:nvSpPr>
        <p:spPr>
          <a:xfrm>
            <a:off x="4312919" y="4038600"/>
            <a:ext cx="4194812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13816">
              <a:defRPr sz="2492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系统</a:t>
            </a:r>
          </a:p>
        </p:txBody>
      </p:sp>
      <p:sp>
        <p:nvSpPr>
          <p:cNvPr id="95" name="text-n2awoxc"/>
          <p:cNvSpPr txBox="1"/>
          <p:nvPr/>
        </p:nvSpPr>
        <p:spPr>
          <a:xfrm>
            <a:off x="4331969" y="4686300"/>
            <a:ext cx="276606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0391">
              <a:defRPr sz="1023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数据很多，却没有形成行动</a:t>
            </a:r>
          </a:p>
        </p:txBody>
      </p:sp>
      <p:sp>
        <p:nvSpPr>
          <p:cNvPr id="96" name="rect-ko9sxx1"/>
          <p:cNvSpPr/>
          <p:nvPr/>
        </p:nvSpPr>
        <p:spPr>
          <a:xfrm>
            <a:off x="8572500" y="3829050"/>
            <a:ext cx="3048000" cy="1314450"/>
          </a:xfrm>
          <a:prstGeom prst="roundRect">
            <a:avLst>
              <a:gd name="adj" fmla="val 8696"/>
            </a:avLst>
          </a:prstGeom>
          <a:solidFill>
            <a:srgbClr val="151020"/>
          </a:solidFill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7" name="text-7g4gq6x"/>
          <p:cNvSpPr txBox="1"/>
          <p:nvPr/>
        </p:nvSpPr>
        <p:spPr>
          <a:xfrm>
            <a:off x="8923019" y="4076700"/>
            <a:ext cx="2346962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algn="ctr" defTabSz="832104">
              <a:defRPr sz="1638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真正缺的：</a:t>
            </a:r>
          </a:p>
          <a:p>
            <a:pPr algn="ctr" defTabSz="832104">
              <a:defRPr sz="1638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管理自动运行</a:t>
            </a:r>
          </a:p>
        </p:txBody>
      </p:sp>
      <p:sp>
        <p:nvSpPr>
          <p:cNvPr id="98" name="text-hx9j65n"/>
          <p:cNvSpPr txBox="1"/>
          <p:nvPr/>
        </p:nvSpPr>
        <p:spPr>
          <a:xfrm>
            <a:off x="617219" y="5772150"/>
            <a:ext cx="1095756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900">
                <a:solidFill>
                  <a:srgbClr val="6F687D"/>
                </a:solidFill>
                <a:latin typeface="PingFang SC Regular"/>
                <a:ea typeface="PingFang SC Regular"/>
                <a:cs typeface="PingFang SC Regular"/>
                <a:sym typeface="PingFang SC Regular"/>
              </a:defRPr>
            </a:lvl1pPr>
          </a:lstStyle>
          <a:p>
            <a:pPr/>
            <a:r>
              <a:t>问题不是少一个报表，而是几百个人的管理无法稳定复制。于是我们从业务动作开始设计 AI。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8B3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4350" y="340592"/>
            <a:ext cx="285750" cy="252266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text-n30mu45"/>
          <p:cNvSpPr txBox="1"/>
          <p:nvPr/>
        </p:nvSpPr>
        <p:spPr>
          <a:xfrm>
            <a:off x="9437369" y="400050"/>
            <a:ext cx="20993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400">
                <a:solidFill>
                  <a:srgbClr val="E6D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和老板拆问题</a:t>
            </a:r>
          </a:p>
        </p:txBody>
      </p:sp>
      <p:sp>
        <p:nvSpPr>
          <p:cNvPr id="104" name="text-8aalu0m"/>
          <p:cNvSpPr txBox="1"/>
          <p:nvPr/>
        </p:nvSpPr>
        <p:spPr>
          <a:xfrm>
            <a:off x="598169" y="1143000"/>
            <a:ext cx="7719062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795527">
              <a:defRPr sz="3132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我们和老板聊的，不是 AI 功能。</a:t>
            </a:r>
          </a:p>
        </p:txBody>
      </p:sp>
      <p:sp>
        <p:nvSpPr>
          <p:cNvPr id="105" name="text-1v0zahe"/>
          <p:cNvSpPr txBox="1"/>
          <p:nvPr/>
        </p:nvSpPr>
        <p:spPr>
          <a:xfrm>
            <a:off x="560069" y="1847850"/>
            <a:ext cx="9433562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786384">
              <a:defRPr sz="4644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不靠主管每天的状态，</a:t>
            </a:r>
          </a:p>
        </p:txBody>
      </p:sp>
      <p:sp>
        <p:nvSpPr>
          <p:cNvPr id="106" name="text-m44h1tp"/>
          <p:cNvSpPr txBox="1"/>
          <p:nvPr/>
        </p:nvSpPr>
        <p:spPr>
          <a:xfrm>
            <a:off x="598169" y="3219450"/>
            <a:ext cx="7719062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795527">
              <a:defRPr sz="2784">
                <a:solidFill>
                  <a:srgbClr val="DEC9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怎么让几百个坐席</a:t>
            </a:r>
          </a:p>
        </p:txBody>
      </p:sp>
      <p:sp>
        <p:nvSpPr>
          <p:cNvPr id="107" name="text-sosqjjg"/>
          <p:cNvSpPr txBox="1"/>
          <p:nvPr/>
        </p:nvSpPr>
        <p:spPr>
          <a:xfrm>
            <a:off x="579119" y="3886200"/>
            <a:ext cx="10957562" cy="87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795527">
              <a:defRPr sz="4437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持续做对的事？</a:t>
            </a:r>
          </a:p>
        </p:txBody>
      </p:sp>
      <p:sp>
        <p:nvSpPr>
          <p:cNvPr id="108" name="line-kff9xv2"/>
          <p:cNvSpPr/>
          <p:nvPr/>
        </p:nvSpPr>
        <p:spPr>
          <a:xfrm>
            <a:off x="571500" y="5219700"/>
            <a:ext cx="11029951" cy="0"/>
          </a:xfrm>
          <a:prstGeom prst="line">
            <a:avLst/>
          </a:prstGeom>
          <a:ln>
            <a:solidFill>
              <a:srgbClr val="C69D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9" name="text-ovbuba4"/>
          <p:cNvSpPr txBox="1"/>
          <p:nvPr/>
        </p:nvSpPr>
        <p:spPr>
          <a:xfrm>
            <a:off x="617219" y="5543550"/>
            <a:ext cx="10957562" cy="438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 defTabSz="841247">
              <a:defRPr sz="1932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现场每一位老板，都可以先替自己的团队回答这个问题。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ext-p5uxtxi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15" name="text-gc1hymy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经营证据 · 匿名 · 多因素</a:t>
            </a:r>
          </a:p>
        </p:txBody>
      </p:sp>
      <p:sp>
        <p:nvSpPr>
          <p:cNvPr id="116" name="line-i9y8suw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" name="text-9yh8qlg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118" name="text-tzqpwjw"/>
          <p:cNvSpPr txBox="1"/>
          <p:nvPr/>
        </p:nvSpPr>
        <p:spPr>
          <a:xfrm>
            <a:off x="598169" y="895350"/>
            <a:ext cx="10767062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31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更强的管理系统，已经开始支撑更强的业务结果。</a:t>
            </a:r>
          </a:p>
        </p:txBody>
      </p:sp>
      <p:sp>
        <p:nvSpPr>
          <p:cNvPr id="119" name="text-7e0arg2"/>
          <p:cNvSpPr txBox="1"/>
          <p:nvPr/>
        </p:nvSpPr>
        <p:spPr>
          <a:xfrm>
            <a:off x="598169" y="2076450"/>
            <a:ext cx="4004312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4800">
                <a:solidFill>
                  <a:srgbClr val="AAA3B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10.45%</a:t>
            </a:r>
          </a:p>
        </p:txBody>
      </p:sp>
      <p:sp>
        <p:nvSpPr>
          <p:cNvPr id="120" name="text-inz5bqq"/>
          <p:cNvSpPr txBox="1"/>
          <p:nvPr/>
        </p:nvSpPr>
        <p:spPr>
          <a:xfrm>
            <a:off x="4503419" y="2209800"/>
            <a:ext cx="861062" cy="57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b="1" sz="3100">
                <a:solidFill>
                  <a:srgbClr val="8B3C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121" name="text-2yfipac"/>
          <p:cNvSpPr txBox="1"/>
          <p:nvPr/>
        </p:nvSpPr>
        <p:spPr>
          <a:xfrm>
            <a:off x="5455919" y="2076450"/>
            <a:ext cx="4766312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48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20.63%</a:t>
            </a:r>
          </a:p>
        </p:txBody>
      </p:sp>
      <p:sp>
        <p:nvSpPr>
          <p:cNvPr id="122" name="text-olivrdz"/>
          <p:cNvSpPr txBox="1"/>
          <p:nvPr/>
        </p:nvSpPr>
        <p:spPr>
          <a:xfrm>
            <a:off x="636269" y="3009900"/>
            <a:ext cx="4099562" cy="272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0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CRM 结果 / 有效通话</a:t>
            </a:r>
          </a:p>
        </p:txBody>
      </p:sp>
      <p:sp>
        <p:nvSpPr>
          <p:cNvPr id="123" name="line-nrqyg1e"/>
          <p:cNvSpPr/>
          <p:nvPr/>
        </p:nvSpPr>
        <p:spPr>
          <a:xfrm>
            <a:off x="571500" y="3600450"/>
            <a:ext cx="1104900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4" name="text-h2hox2a"/>
          <p:cNvSpPr txBox="1"/>
          <p:nvPr/>
        </p:nvSpPr>
        <p:spPr>
          <a:xfrm>
            <a:off x="655319" y="4038600"/>
            <a:ext cx="3051812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28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128 → 130</a:t>
            </a:r>
          </a:p>
        </p:txBody>
      </p:sp>
      <p:sp>
        <p:nvSpPr>
          <p:cNvPr id="125" name="text-la85gxv"/>
          <p:cNvSpPr txBox="1"/>
          <p:nvPr/>
        </p:nvSpPr>
        <p:spPr>
          <a:xfrm>
            <a:off x="674369" y="4686300"/>
            <a:ext cx="238506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0391">
              <a:defRPr sz="1023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活跃坐席</a:t>
            </a:r>
          </a:p>
        </p:txBody>
      </p:sp>
      <p:sp>
        <p:nvSpPr>
          <p:cNvPr id="126" name="text-4jctxzi"/>
          <p:cNvSpPr txBox="1"/>
          <p:nvPr/>
        </p:nvSpPr>
        <p:spPr>
          <a:xfrm>
            <a:off x="4312919" y="4038600"/>
            <a:ext cx="4194812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28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42.10 → 45.29</a:t>
            </a:r>
          </a:p>
        </p:txBody>
      </p:sp>
      <p:sp>
        <p:nvSpPr>
          <p:cNvPr id="127" name="text-n2awoxc"/>
          <p:cNvSpPr txBox="1"/>
          <p:nvPr/>
        </p:nvSpPr>
        <p:spPr>
          <a:xfrm>
            <a:off x="4331969" y="4686300"/>
            <a:ext cx="276606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0391">
              <a:defRPr sz="1023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团队加权 QA</a:t>
            </a:r>
          </a:p>
        </p:txBody>
      </p:sp>
      <p:sp>
        <p:nvSpPr>
          <p:cNvPr id="128" name="rect-ko9sxx1"/>
          <p:cNvSpPr/>
          <p:nvPr/>
        </p:nvSpPr>
        <p:spPr>
          <a:xfrm>
            <a:off x="8572500" y="3829050"/>
            <a:ext cx="3048000" cy="1314450"/>
          </a:xfrm>
          <a:prstGeom prst="roundRect">
            <a:avLst>
              <a:gd name="adj" fmla="val 8696"/>
            </a:avLst>
          </a:prstGeom>
          <a:solidFill>
            <a:srgbClr val="151020"/>
          </a:solidFill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" name="text-7g4gq6x"/>
          <p:cNvSpPr txBox="1"/>
          <p:nvPr/>
        </p:nvSpPr>
        <p:spPr>
          <a:xfrm>
            <a:off x="8923019" y="4076700"/>
            <a:ext cx="2346962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algn="ctr" defTabSz="832104">
              <a:defRPr sz="1638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结果改善。</a:t>
            </a:r>
          </a:p>
          <a:p>
            <a:pPr algn="ctr" defTabSz="832104">
              <a:defRPr sz="1638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不是堆人。</a:t>
            </a:r>
          </a:p>
        </p:txBody>
      </p:sp>
      <p:sp>
        <p:nvSpPr>
          <p:cNvPr id="130" name="text-hx9j65n"/>
          <p:cNvSpPr txBox="1"/>
          <p:nvPr/>
        </p:nvSpPr>
        <p:spPr>
          <a:xfrm>
            <a:off x="617219" y="5772150"/>
            <a:ext cx="1095756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900">
                <a:solidFill>
                  <a:srgbClr val="6F687D"/>
                </a:solidFill>
                <a:latin typeface="PingFang SC Regular"/>
                <a:ea typeface="PingFang SC Regular"/>
                <a:cs typeface="PingFang SC Regular"/>
                <a:sym typeface="PingFang SC Regular"/>
              </a:defRPr>
            </a:lvl1pPr>
          </a:lstStyle>
          <a:p>
            <a:pPr/>
            <a:r>
              <a:t>匿名 5–6 月观察；多项管理与运营改进共同影响，不能归因为单一 AI 功能。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text-forvojr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36" name="text-9vvu94l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90 秒演示 · 真实能力路径</a:t>
            </a:r>
          </a:p>
        </p:txBody>
      </p:sp>
      <p:sp>
        <p:nvSpPr>
          <p:cNvPr id="137" name="line-74oymy6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8" name="text-r0wo9na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139" name="text-lqr31w6"/>
          <p:cNvSpPr txBox="1"/>
          <p:nvPr/>
        </p:nvSpPr>
        <p:spPr>
          <a:xfrm>
            <a:off x="598169" y="857250"/>
            <a:ext cx="10671812" cy="602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905255">
              <a:defRPr sz="2772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90 秒，看 AI 如何从经营结果一路走到自动行动。</a:t>
            </a:r>
          </a:p>
        </p:txBody>
      </p:sp>
      <p:sp>
        <p:nvSpPr>
          <p:cNvPr id="140" name="rect-gvn3mty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1" name="rect-edc4wrd"/>
          <p:cNvSpPr/>
          <p:nvPr/>
        </p:nvSpPr>
        <p:spPr>
          <a:xfrm>
            <a:off x="571500" y="6153150"/>
            <a:ext cx="2571750" cy="285750"/>
          </a:xfrm>
          <a:prstGeom prst="roundRect">
            <a:avLst>
              <a:gd name="adj" fmla="val 50000"/>
            </a:avLst>
          </a:prstGeom>
          <a:solidFill>
            <a:srgbClr val="BE97FF">
              <a:alpha val="9412"/>
            </a:srgbClr>
          </a:solidFill>
          <a:ln>
            <a:solidFill>
              <a:srgbClr val="BE97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2" name="text-mrwe0qk"/>
          <p:cNvSpPr txBox="1"/>
          <p:nvPr/>
        </p:nvSpPr>
        <p:spPr>
          <a:xfrm>
            <a:off x="712469" y="6229350"/>
            <a:ext cx="2289812" cy="183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500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已嵌入视频 · 点击播放</a:t>
            </a:r>
          </a:p>
        </p:txBody>
      </p:sp>
      <p:sp>
        <p:nvSpPr>
          <p:cNvPr id="143" name="text-r5yqivq"/>
          <p:cNvSpPr txBox="1"/>
          <p:nvPr/>
        </p:nvSpPr>
        <p:spPr>
          <a:xfrm>
            <a:off x="7760969" y="6219825"/>
            <a:ext cx="3813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4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经营简报 → 证据下钻 → 个人动作 → 老板批准 → 次日复检</a:t>
            </a:r>
          </a:p>
        </p:txBody>
      </p:sp>
      <p:pic>
        <p:nvPicPr>
          <p:cNvPr id="144" name="callops-kuala-lumpur-demo-cn-v3.1-action-story-review.mp4" descr="callops-kuala-lumpur-demo-cn-v3.1-action-story-review.mp4"/>
          <p:cNvPicPr>
            <a:picLocks noChangeAspect="0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2159000" y="1651000"/>
            <a:ext cx="7857067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0" fill="hold"/>
                                        <p:tgtEl>
                                          <p:spTgt spid="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44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44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4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text-1j69ymv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50" name="text-xxfgjqb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证据驾驶舱 · 真实业务链</a:t>
            </a:r>
          </a:p>
        </p:txBody>
      </p:sp>
      <p:sp>
        <p:nvSpPr>
          <p:cNvPr id="151" name="line-6h96it3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2" name="text-6vao9mn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07</a:t>
            </a:r>
          </a:p>
        </p:txBody>
      </p:sp>
      <p:sp>
        <p:nvSpPr>
          <p:cNvPr id="153" name="text-9s96674"/>
          <p:cNvSpPr txBox="1"/>
          <p:nvPr/>
        </p:nvSpPr>
        <p:spPr>
          <a:xfrm>
            <a:off x="598169" y="838200"/>
            <a:ext cx="10481312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28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不是给老板一个分数，而是追到哪支团队、哪通电话、哪个动作。</a:t>
            </a:r>
          </a:p>
        </p:txBody>
      </p:sp>
      <p:sp>
        <p:nvSpPr>
          <p:cNvPr id="154" name="rect-blui0d9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FF8094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55" name="image7.png" descr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text-csvzr4l"/>
          <p:cNvSpPr txBox="1"/>
          <p:nvPr/>
        </p:nvSpPr>
        <p:spPr>
          <a:xfrm>
            <a:off x="636269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跨团队比较</a:t>
            </a:r>
          </a:p>
        </p:txBody>
      </p:sp>
      <p:sp>
        <p:nvSpPr>
          <p:cNvPr id="157" name="text-vq32llh"/>
          <p:cNvSpPr txBox="1"/>
          <p:nvPr/>
        </p:nvSpPr>
        <p:spPr>
          <a:xfrm>
            <a:off x="3350894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真实通话</a:t>
            </a:r>
          </a:p>
        </p:txBody>
      </p:sp>
      <p:sp>
        <p:nvSpPr>
          <p:cNvPr id="158" name="text-651c7jx"/>
          <p:cNvSpPr txBox="1"/>
          <p:nvPr/>
        </p:nvSpPr>
        <p:spPr>
          <a:xfrm>
            <a:off x="6065519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CRM 结果</a:t>
            </a:r>
          </a:p>
        </p:txBody>
      </p:sp>
      <p:sp>
        <p:nvSpPr>
          <p:cNvPr id="159" name="text-e99mlej"/>
          <p:cNvSpPr txBox="1"/>
          <p:nvPr/>
        </p:nvSpPr>
        <p:spPr>
          <a:xfrm>
            <a:off x="8780144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FF8094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行动候选</a:t>
            </a:r>
          </a:p>
        </p:txBody>
      </p:sp>
      <p:pic>
        <p:nvPicPr>
          <p:cNvPr id="160" name="image8.png" descr="image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text-ho9seji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66" name="text-6ftw8oz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行动中心 · 自动下发与例外管理</a:t>
            </a:r>
          </a:p>
        </p:txBody>
      </p:sp>
      <p:sp>
        <p:nvSpPr>
          <p:cNvPr id="167" name="line-4yhpe9v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68" name="text-edjke18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08</a:t>
            </a:r>
          </a:p>
        </p:txBody>
      </p:sp>
      <p:sp>
        <p:nvSpPr>
          <p:cNvPr id="169" name="text-gvaxcok"/>
          <p:cNvSpPr txBox="1"/>
          <p:nvPr/>
        </p:nvSpPr>
        <p:spPr>
          <a:xfrm>
            <a:off x="598169" y="838200"/>
            <a:ext cx="10671812" cy="615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29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AI 给每个人一个具体动作；主管只处理真正需要人的例外。</a:t>
            </a:r>
          </a:p>
        </p:txBody>
      </p:sp>
      <p:sp>
        <p:nvSpPr>
          <p:cNvPr id="170" name="rect-r8hlyz9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3FD6F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71" name="image.jpeg" descr="image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text-5xxvg1c"/>
          <p:cNvSpPr txBox="1"/>
          <p:nvPr/>
        </p:nvSpPr>
        <p:spPr>
          <a:xfrm>
            <a:off x="617219" y="6191250"/>
            <a:ext cx="10957562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10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公开产品视图：动作、执行状态与复查时间均已匿名化。</a:t>
            </a:r>
          </a:p>
        </p:txBody>
      </p:sp>
      <p:pic>
        <p:nvPicPr>
          <p:cNvPr id="173" name="image10.png" descr="image1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0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text-1j69ymv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79" name="text-xxfgjqb"/>
          <p:cNvSpPr txBox="1"/>
          <p:nvPr/>
        </p:nvSpPr>
        <p:spPr>
          <a:xfrm>
            <a:off x="8161019" y="285750"/>
            <a:ext cx="3432812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Telegram · 老板决策入口</a:t>
            </a:r>
          </a:p>
        </p:txBody>
      </p:sp>
      <p:sp>
        <p:nvSpPr>
          <p:cNvPr id="180" name="line-6h96it3"/>
          <p:cNvSpPr/>
          <p:nvPr/>
        </p:nvSpPr>
        <p:spPr>
          <a:xfrm>
            <a:off x="457200" y="590550"/>
            <a:ext cx="11182351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1" name="text-6vao9mn"/>
          <p:cNvSpPr txBox="1"/>
          <p:nvPr/>
        </p:nvSpPr>
        <p:spPr>
          <a:xfrm>
            <a:off x="11285219" y="6515100"/>
            <a:ext cx="308612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09</a:t>
            </a:r>
          </a:p>
        </p:txBody>
      </p:sp>
      <p:sp>
        <p:nvSpPr>
          <p:cNvPr id="182" name="text-9s96674"/>
          <p:cNvSpPr txBox="1"/>
          <p:nvPr/>
        </p:nvSpPr>
        <p:spPr>
          <a:xfrm>
            <a:off x="598169" y="838200"/>
            <a:ext cx="10481312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905255">
              <a:defRPr sz="297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Telegram 负责让老板看懂并批准；CallOps 负责真正执行。</a:t>
            </a:r>
          </a:p>
        </p:txBody>
      </p:sp>
      <p:sp>
        <p:nvSpPr>
          <p:cNvPr id="183" name="rect-blui0d9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FF8094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84" name="image7.png" descr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text-csvzr4l"/>
          <p:cNvSpPr txBox="1"/>
          <p:nvPr/>
        </p:nvSpPr>
        <p:spPr>
          <a:xfrm>
            <a:off x="636269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主动简报</a:t>
            </a:r>
          </a:p>
        </p:txBody>
      </p:sp>
      <p:sp>
        <p:nvSpPr>
          <p:cNvPr id="186" name="text-vq32llh"/>
          <p:cNvSpPr txBox="1"/>
          <p:nvPr/>
        </p:nvSpPr>
        <p:spPr>
          <a:xfrm>
            <a:off x="3350894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证据展开</a:t>
            </a:r>
          </a:p>
        </p:txBody>
      </p:sp>
      <p:sp>
        <p:nvSpPr>
          <p:cNvPr id="187" name="text-651c7jx"/>
          <p:cNvSpPr txBox="1"/>
          <p:nvPr/>
        </p:nvSpPr>
        <p:spPr>
          <a:xfrm>
            <a:off x="6065519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老板批准</a:t>
            </a:r>
          </a:p>
        </p:txBody>
      </p:sp>
      <p:sp>
        <p:nvSpPr>
          <p:cNvPr id="188" name="text-e99mlej"/>
          <p:cNvSpPr txBox="1"/>
          <p:nvPr/>
        </p:nvSpPr>
        <p:spPr>
          <a:xfrm>
            <a:off x="8780144" y="6210300"/>
            <a:ext cx="2289812" cy="19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sz="600">
                <a:solidFill>
                  <a:srgbClr val="FF8094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CallOps 执行</a:t>
            </a:r>
          </a:p>
        </p:txBody>
      </p:sp>
      <p:pic>
        <p:nvPicPr>
          <p:cNvPr id="189" name="image11.png" descr="image1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ChatGP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ChatGP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ChatGP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ChatGP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